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83" r:id="rId4"/>
    <p:sldId id="443" r:id="rId5"/>
    <p:sldId id="258" r:id="rId6"/>
    <p:sldId id="259" r:id="rId7"/>
    <p:sldId id="445" r:id="rId8"/>
    <p:sldId id="261" r:id="rId9"/>
    <p:sldId id="449" r:id="rId10"/>
    <p:sldId id="446" r:id="rId11"/>
    <p:sldId id="450" r:id="rId12"/>
    <p:sldId id="453" r:id="rId13"/>
    <p:sldId id="456" r:id="rId14"/>
    <p:sldId id="447" r:id="rId15"/>
    <p:sldId id="451" r:id="rId16"/>
    <p:sldId id="457" r:id="rId17"/>
    <p:sldId id="448" r:id="rId18"/>
    <p:sldId id="452" r:id="rId19"/>
    <p:sldId id="458" r:id="rId20"/>
    <p:sldId id="260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6B"/>
    <a:srgbClr val="000000"/>
    <a:srgbClr val="FF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7557E-666C-4DEB-B2CC-7149547BDC2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8E4C-C5FB-4DD1-8216-C01FBA3B1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63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027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69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>
          <p15:clr>
            <a:srgbClr val="A4A3A4"/>
          </p15:clr>
        </p15:guide>
        <p15:guide id="3" pos="642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6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7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0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8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8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1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6BA0-D40C-4A75-BDFA-1B7FD4EDF04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2264D-21EF-4DC8-8F00-FA5DF873A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90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-ed-main.data.xehub.co.kr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9BC093-B1F5-487E-C0D4-10487A712268}"/>
              </a:ext>
            </a:extLst>
          </p:cNvPr>
          <p:cNvSpPr txBox="1"/>
          <p:nvPr/>
        </p:nvSpPr>
        <p:spPr bwMode="auto">
          <a:xfrm>
            <a:off x="204582" y="1716742"/>
            <a:ext cx="873483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algn="ctr" defTabSz="403250" latinLnBrk="0">
              <a:defRPr/>
            </a:pPr>
            <a:r>
              <a:rPr lang="ko-KR" altLang="en-US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5CC6"/>
                </a:solidFill>
                <a:latin typeface="+mj-ea"/>
                <a:ea typeface="+mj-ea"/>
              </a:rPr>
              <a:t>위성 데이터 수집 및 대시보드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EA418-D422-122A-41AE-66FF1C1B36AE}"/>
              </a:ext>
            </a:extLst>
          </p:cNvPr>
          <p:cNvSpPr txBox="1"/>
          <p:nvPr/>
        </p:nvSpPr>
        <p:spPr>
          <a:xfrm>
            <a:off x="4572000" y="4091486"/>
            <a:ext cx="3874142" cy="181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123E84"/>
                </a:solidFill>
                <a:latin typeface="+mj-ea"/>
                <a:ea typeface="+mj-ea"/>
              </a:rPr>
              <a:t>Team ED</a:t>
            </a: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+mj-ea"/>
                <a:ea typeface="+mj-ea"/>
              </a:rPr>
              <a:t>정보통신공학과 </a:t>
            </a:r>
            <a:r>
              <a:rPr lang="en-US" altLang="ko-KR" sz="1411" dirty="0">
                <a:latin typeface="+mj-ea"/>
                <a:ea typeface="+mj-ea"/>
              </a:rPr>
              <a:t>2017112191 </a:t>
            </a:r>
            <a:r>
              <a:rPr lang="ko-KR" altLang="en-US" sz="1411" dirty="0">
                <a:latin typeface="+mj-ea"/>
                <a:ea typeface="+mj-ea"/>
              </a:rPr>
              <a:t>한별</a:t>
            </a:r>
            <a:endParaRPr lang="en-US" altLang="ko-KR" sz="1411" dirty="0"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+mj-ea"/>
                <a:ea typeface="+mj-ea"/>
              </a:rPr>
              <a:t>멀티미디어공학과 </a:t>
            </a:r>
            <a:r>
              <a:rPr lang="en-US" altLang="ko-KR" sz="1411" dirty="0">
                <a:latin typeface="+mj-ea"/>
                <a:ea typeface="+mj-ea"/>
              </a:rPr>
              <a:t>2018112540 </a:t>
            </a:r>
            <a:r>
              <a:rPr lang="ko-KR" altLang="en-US" sz="1411" dirty="0">
                <a:latin typeface="+mj-ea"/>
                <a:ea typeface="+mj-ea"/>
              </a:rPr>
              <a:t>김광민</a:t>
            </a:r>
            <a:endParaRPr lang="en-US" altLang="ko-KR" sz="1411" dirty="0"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+mj-ea"/>
                <a:ea typeface="+mj-ea"/>
              </a:rPr>
              <a:t>의생명공학과 </a:t>
            </a:r>
            <a:r>
              <a:rPr lang="en-US" altLang="ko-KR" sz="1411" dirty="0">
                <a:latin typeface="+mj-ea"/>
                <a:ea typeface="+mj-ea"/>
              </a:rPr>
              <a:t>2018111750 </a:t>
            </a:r>
            <a:r>
              <a:rPr lang="ko-KR" altLang="en-US" sz="1411" dirty="0" err="1">
                <a:latin typeface="+mj-ea"/>
                <a:ea typeface="+mj-ea"/>
              </a:rPr>
              <a:t>이은학</a:t>
            </a:r>
            <a:endParaRPr lang="en-US" altLang="ko-KR" sz="1411" dirty="0"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+mj-ea"/>
                <a:ea typeface="+mj-ea"/>
              </a:rPr>
              <a:t>경영학과 </a:t>
            </a:r>
            <a:r>
              <a:rPr lang="en-US" altLang="ko-KR" sz="1411" dirty="0">
                <a:latin typeface="+mj-ea"/>
                <a:ea typeface="+mj-ea"/>
              </a:rPr>
              <a:t>2019111418 </a:t>
            </a:r>
            <a:r>
              <a:rPr lang="ko-KR" altLang="en-US" sz="1411" dirty="0">
                <a:latin typeface="+mj-ea"/>
                <a:ea typeface="+mj-ea"/>
              </a:rPr>
              <a:t>김영철</a:t>
            </a:r>
          </a:p>
        </p:txBody>
      </p:sp>
    </p:spTree>
    <p:extLst>
      <p:ext uri="{BB962C8B-B14F-4D97-AF65-F5344CB8AC3E}">
        <p14:creationId xmlns:p14="http://schemas.microsoft.com/office/powerpoint/2010/main" val="71052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0" y="410764"/>
            <a:ext cx="9144000" cy="651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2834628" y="1980447"/>
            <a:ext cx="6316027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0" y="169845"/>
            <a:ext cx="154889" cy="369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112795" y="1564727"/>
            <a:ext cx="2047035" cy="38702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2515" b="1" dirty="0">
                <a:solidFill>
                  <a:srgbClr val="1C5CC6"/>
                </a:solidFill>
                <a:latin typeface="+mj-ea"/>
                <a:ea typeface="+mj-ea"/>
              </a:rPr>
              <a:t>주요 개발내용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187484" y="169844"/>
            <a:ext cx="1663513" cy="369433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175421" y="3761419"/>
            <a:ext cx="1663513" cy="10275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134676" y="1401179"/>
            <a:ext cx="1877206" cy="141898"/>
            <a:chOff x="3739941" y="1432302"/>
            <a:chExt cx="2108669" cy="158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1" y="1432302"/>
              <a:ext cx="2107949" cy="15817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92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10" y="1432302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274707" y="1980447"/>
            <a:ext cx="1564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409921" y="1017960"/>
            <a:ext cx="1194516" cy="1031949"/>
            <a:chOff x="1713915" y="1334790"/>
            <a:chExt cx="1424916" cy="123099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41916" y="1334790"/>
              <a:ext cx="588955" cy="12309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6706" b="1" dirty="0">
                  <a:solidFill>
                    <a:srgbClr val="66FFFF"/>
                  </a:solidFill>
                  <a:latin typeface="+mj-ea"/>
                  <a:ea typeface="+mj-ea"/>
                </a:rPr>
                <a:t>3</a:t>
              </a:r>
              <a:endParaRPr lang="ko-KR" altLang="en-US" sz="6706" b="1" dirty="0">
                <a:solidFill>
                  <a:srgbClr val="66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3915" y="1975154"/>
              <a:ext cx="1424916" cy="369360"/>
              <a:chOff x="1713915" y="1975154"/>
              <a:chExt cx="1424916" cy="36936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3915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dirty="0">
                    <a:solidFill>
                      <a:schemeClr val="bg1"/>
                    </a:solidFill>
                    <a:latin typeface="+mj-ea"/>
                    <a:ea typeface="+mj-ea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0967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장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CEFB7E-29A6-7466-15B9-C81DAF4B674E}"/>
              </a:ext>
            </a:extLst>
          </p:cNvPr>
          <p:cNvGrpSpPr/>
          <p:nvPr/>
        </p:nvGrpSpPr>
        <p:grpSpPr>
          <a:xfrm>
            <a:off x="3171156" y="2174626"/>
            <a:ext cx="2247327" cy="599502"/>
            <a:chOff x="3782820" y="2299785"/>
            <a:chExt cx="2680796" cy="71513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AC9F3B3-283C-D7D1-F19B-FE6D9D406767}"/>
                </a:ext>
              </a:extLst>
            </p:cNvPr>
            <p:cNvGrpSpPr/>
            <p:nvPr/>
          </p:nvGrpSpPr>
          <p:grpSpPr>
            <a:xfrm>
              <a:off x="3782820" y="2299785"/>
              <a:ext cx="2680796" cy="277038"/>
              <a:chOff x="3782820" y="2166221"/>
              <a:chExt cx="2680796" cy="27703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F9E5D4-DBBC-2AE7-60F1-3F76FEF420A1}"/>
                  </a:ext>
                </a:extLst>
              </p:cNvPr>
              <p:cNvSpPr txBox="1"/>
              <p:nvPr/>
            </p:nvSpPr>
            <p:spPr>
              <a:xfrm>
                <a:off x="4316222" y="2166221"/>
                <a:ext cx="2147394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구성요소별 개발사항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6C64C8-10D8-C0C1-47F2-FF486BC8B0CB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1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365FC8-3384-11F5-6263-C88727B02E8F}"/>
                </a:ext>
              </a:extLst>
            </p:cNvPr>
            <p:cNvGrpSpPr/>
            <p:nvPr/>
          </p:nvGrpSpPr>
          <p:grpSpPr>
            <a:xfrm>
              <a:off x="3782820" y="2737882"/>
              <a:ext cx="996152" cy="277038"/>
              <a:chOff x="3782820" y="2637709"/>
              <a:chExt cx="996152" cy="27703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EE4DD7-B81E-E58F-F087-DB71A8134935}"/>
                  </a:ext>
                </a:extLst>
              </p:cNvPr>
              <p:cNvSpPr txBox="1"/>
              <p:nvPr/>
            </p:nvSpPr>
            <p:spPr>
              <a:xfrm>
                <a:off x="4316221" y="2637709"/>
                <a:ext cx="462751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시연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6D095D-379C-F6AE-64BB-1BE0DC188881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2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2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189154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구성요소별 개발사항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데이터 수집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900BD4A-14EC-8F07-D42F-750C6B22B405}"/>
              </a:ext>
            </a:extLst>
          </p:cNvPr>
          <p:cNvGrpSpPr/>
          <p:nvPr/>
        </p:nvGrpSpPr>
        <p:grpSpPr>
          <a:xfrm>
            <a:off x="245317" y="2492071"/>
            <a:ext cx="8684429" cy="3513721"/>
            <a:chOff x="404793" y="2087587"/>
            <a:chExt cx="10175125" cy="4392580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39DBF54-5863-C28D-5D35-CE2B86742BA5}"/>
                </a:ext>
              </a:extLst>
            </p:cNvPr>
            <p:cNvSpPr/>
            <p:nvPr/>
          </p:nvSpPr>
          <p:spPr>
            <a:xfrm>
              <a:off x="4067767" y="3749876"/>
              <a:ext cx="2925886" cy="267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6D7370E-D6BE-DF53-84E8-224C15A51348}"/>
                </a:ext>
              </a:extLst>
            </p:cNvPr>
            <p:cNvSpPr/>
            <p:nvPr/>
          </p:nvSpPr>
          <p:spPr>
            <a:xfrm>
              <a:off x="7654032" y="3727069"/>
              <a:ext cx="2925886" cy="267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7D978CE-B726-2C43-DAAE-BDB717D674D5}"/>
                </a:ext>
              </a:extLst>
            </p:cNvPr>
            <p:cNvSpPr/>
            <p:nvPr/>
          </p:nvSpPr>
          <p:spPr>
            <a:xfrm>
              <a:off x="481501" y="3805817"/>
              <a:ext cx="2925886" cy="2674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AE1867A7-A913-BCB6-53E8-35A4489DAD4E}"/>
                </a:ext>
              </a:extLst>
            </p:cNvPr>
            <p:cNvGrpSpPr/>
            <p:nvPr/>
          </p:nvGrpSpPr>
          <p:grpSpPr>
            <a:xfrm>
              <a:off x="1119669" y="2087587"/>
              <a:ext cx="1340651" cy="1539610"/>
              <a:chOff x="1119669" y="2636572"/>
              <a:chExt cx="1340651" cy="1539610"/>
            </a:xfrm>
          </p:grpSpPr>
          <p:pic>
            <p:nvPicPr>
              <p:cNvPr id="251" name="Picture 2">
                <a:extLst>
                  <a:ext uri="{FF2B5EF4-FFF2-40B4-BE49-F238E27FC236}">
                    <a16:creationId xmlns:a16="http://schemas.microsoft.com/office/drawing/2014/main" id="{94E9BB80-1330-8D7E-48BF-AF2127A93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9669" y="2636572"/>
                <a:ext cx="1340651" cy="1340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2" name="사각형: 둥근 모서리 18">
                <a:extLst>
                  <a:ext uri="{FF2B5EF4-FFF2-40B4-BE49-F238E27FC236}">
                    <a16:creationId xmlns:a16="http://schemas.microsoft.com/office/drawing/2014/main" id="{6FB68732-E948-EC25-B87F-97275F391F84}"/>
                  </a:ext>
                </a:extLst>
              </p:cNvPr>
              <p:cNvSpPr/>
              <p:nvPr/>
            </p:nvSpPr>
            <p:spPr>
              <a:xfrm>
                <a:off x="1159994" y="3962348"/>
                <a:ext cx="126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인공위성 정보</a:t>
                </a:r>
                <a:r>
                  <a:rPr lang="en-US" altLang="ko-KR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 API</a:t>
                </a:r>
                <a:endPara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2921D72A-505F-C031-9D54-B931C9DF730D}"/>
                </a:ext>
              </a:extLst>
            </p:cNvPr>
            <p:cNvGrpSpPr/>
            <p:nvPr/>
          </p:nvGrpSpPr>
          <p:grpSpPr>
            <a:xfrm>
              <a:off x="4633438" y="2382922"/>
              <a:ext cx="1620000" cy="1272496"/>
              <a:chOff x="3542969" y="4018775"/>
              <a:chExt cx="1620000" cy="1272496"/>
            </a:xfrm>
          </p:grpSpPr>
          <p:sp>
            <p:nvSpPr>
              <p:cNvPr id="248" name="모서리가 둥근 직사각형 7">
                <a:extLst>
                  <a:ext uri="{FF2B5EF4-FFF2-40B4-BE49-F238E27FC236}">
                    <a16:creationId xmlns:a16="http://schemas.microsoft.com/office/drawing/2014/main" id="{884E9CB1-169F-A72C-449D-05805F244979}"/>
                  </a:ext>
                </a:extLst>
              </p:cNvPr>
              <p:cNvSpPr/>
              <p:nvPr/>
            </p:nvSpPr>
            <p:spPr>
              <a:xfrm>
                <a:off x="3596265" y="4018775"/>
                <a:ext cx="1513408" cy="793079"/>
              </a:xfrm>
              <a:prstGeom prst="roundRect">
                <a:avLst/>
              </a:prstGeom>
              <a:solidFill>
                <a:srgbClr val="E6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+mj-ea"/>
                  <a:ea typeface="+mj-ea"/>
                </a:endParaRPr>
              </a:p>
            </p:txBody>
          </p:sp>
          <p:sp>
            <p:nvSpPr>
              <p:cNvPr id="249" name="사각형: 둥근 모서리 18">
                <a:extLst>
                  <a:ext uri="{FF2B5EF4-FFF2-40B4-BE49-F238E27FC236}">
                    <a16:creationId xmlns:a16="http://schemas.microsoft.com/office/drawing/2014/main" id="{CA3CF2F4-0687-8BE7-8224-E7A54301D8E2}"/>
                  </a:ext>
                </a:extLst>
              </p:cNvPr>
              <p:cNvSpPr/>
              <p:nvPr/>
            </p:nvSpPr>
            <p:spPr>
              <a:xfrm>
                <a:off x="3542969" y="5077437"/>
                <a:ext cx="16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데이터 수집 프로그램</a:t>
                </a:r>
              </a:p>
            </p:txBody>
          </p:sp>
          <p:pic>
            <p:nvPicPr>
              <p:cNvPr id="250" name="Picture 2" descr="Node.js 노드 개념 이해하기 자바스크립트 JavaScript 런타임 이벤트">
                <a:extLst>
                  <a:ext uri="{FF2B5EF4-FFF2-40B4-BE49-F238E27FC236}">
                    <a16:creationId xmlns:a16="http://schemas.microsoft.com/office/drawing/2014/main" id="{288FA319-3303-0E7E-53E2-F7932ED37B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00" y="4101130"/>
                <a:ext cx="1256738" cy="62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FA7ABF-BF3F-AA71-5BEB-C2A1726AD9B6}"/>
                </a:ext>
              </a:extLst>
            </p:cNvPr>
            <p:cNvGrpSpPr/>
            <p:nvPr/>
          </p:nvGrpSpPr>
          <p:grpSpPr>
            <a:xfrm>
              <a:off x="8681602" y="2335459"/>
              <a:ext cx="915019" cy="1288015"/>
              <a:chOff x="3906108" y="5267423"/>
              <a:chExt cx="915019" cy="1288015"/>
            </a:xfrm>
          </p:grpSpPr>
          <p:pic>
            <p:nvPicPr>
              <p:cNvPr id="246" name="Picture 2" descr="Database | Bruker">
                <a:extLst>
                  <a:ext uri="{FF2B5EF4-FFF2-40B4-BE49-F238E27FC236}">
                    <a16:creationId xmlns:a16="http://schemas.microsoft.com/office/drawing/2014/main" id="{F6B67589-74F9-2D7E-0027-DC62011D9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108" y="5267423"/>
                <a:ext cx="915019" cy="915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7" name="사각형: 둥근 모서리 246">
                <a:extLst>
                  <a:ext uri="{FF2B5EF4-FFF2-40B4-BE49-F238E27FC236}">
                    <a16:creationId xmlns:a16="http://schemas.microsoft.com/office/drawing/2014/main" id="{FC072654-E6B0-A97D-5A28-4A751C445E71}"/>
                  </a:ext>
                </a:extLst>
              </p:cNvPr>
              <p:cNvSpPr/>
              <p:nvPr/>
            </p:nvSpPr>
            <p:spPr>
              <a:xfrm>
                <a:off x="4003617" y="6341604"/>
                <a:ext cx="7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DB</a:t>
                </a:r>
                <a:endPara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200" name="그림 19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66771E8-9C05-6465-22D5-5B797D29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93" y="3887787"/>
              <a:ext cx="2808312" cy="23521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2FE68694-5DE4-5B66-818F-2F204CC5CF41}"/>
                </a:ext>
              </a:extLst>
            </p:cNvPr>
            <p:cNvGrpSpPr/>
            <p:nvPr/>
          </p:nvGrpSpPr>
          <p:grpSpPr>
            <a:xfrm>
              <a:off x="4870766" y="3836501"/>
              <a:ext cx="1201041" cy="862449"/>
              <a:chOff x="1002145" y="2713205"/>
              <a:chExt cx="2205512" cy="793523"/>
            </a:xfrm>
          </p:grpSpPr>
          <p:sp>
            <p:nvSpPr>
              <p:cNvPr id="243" name="모서리가 둥근 직사각형 98">
                <a:extLst>
                  <a:ext uri="{FF2B5EF4-FFF2-40B4-BE49-F238E27FC236}">
                    <a16:creationId xmlns:a16="http://schemas.microsoft.com/office/drawing/2014/main" id="{EB57D337-1616-E1BE-0325-BA8D3A4AE17B}"/>
                  </a:ext>
                </a:extLst>
              </p:cNvPr>
              <p:cNvSpPr/>
              <p:nvPr/>
            </p:nvSpPr>
            <p:spPr>
              <a:xfrm>
                <a:off x="1002145" y="2713205"/>
                <a:ext cx="2205512" cy="672383"/>
              </a:xfrm>
              <a:prstGeom prst="roundRect">
                <a:avLst>
                  <a:gd name="adj" fmla="val 8695"/>
                </a:avLst>
              </a:prstGeom>
              <a:solidFill>
                <a:srgbClr val="C5DFF7"/>
              </a:solidFill>
              <a:ln>
                <a:noFill/>
              </a:ln>
              <a:effectLst>
                <a:outerShdw dist="19050" dir="5400000" algn="t" rotWithShape="0">
                  <a:srgbClr val="AECCF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23">
                  <a:spcBef>
                    <a:spcPts val="135"/>
                  </a:spcBef>
                  <a:spcAft>
                    <a:spcPts val="510"/>
                  </a:spcAft>
                  <a:buClr>
                    <a:srgbClr val="0070C0"/>
                  </a:buClr>
                  <a:buSzPct val="120000"/>
                </a:pPr>
                <a:endParaRPr lang="ko-KR" altLang="en-US" sz="1200" kern="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4" name="오른쪽 중괄호 616">
                <a:extLst>
                  <a:ext uri="{FF2B5EF4-FFF2-40B4-BE49-F238E27FC236}">
                    <a16:creationId xmlns:a16="http://schemas.microsoft.com/office/drawing/2014/main" id="{F7051091-B1B0-AF2C-B0DF-F556194BAC4A}"/>
                  </a:ext>
                </a:extLst>
              </p:cNvPr>
              <p:cNvSpPr/>
              <p:nvPr/>
            </p:nvSpPr>
            <p:spPr>
              <a:xfrm rot="5400000">
                <a:off x="1953711" y="2352946"/>
                <a:ext cx="304279" cy="2003285"/>
              </a:xfrm>
              <a:prstGeom prst="rightBrace">
                <a:avLst>
                  <a:gd name="adj1" fmla="val 65856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>
                    <a:solidFill>
                      <a:srgbClr val="6C6D6D">
                        <a:alpha val="0"/>
                      </a:srgb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245" name="모서리가 둥근 직사각형 100">
                <a:extLst>
                  <a:ext uri="{FF2B5EF4-FFF2-40B4-BE49-F238E27FC236}">
                    <a16:creationId xmlns:a16="http://schemas.microsoft.com/office/drawing/2014/main" id="{15576AC1-A2FC-A44D-1CBB-1B3ADDCDF764}"/>
                  </a:ext>
                </a:extLst>
              </p:cNvPr>
              <p:cNvSpPr/>
              <p:nvPr/>
            </p:nvSpPr>
            <p:spPr>
              <a:xfrm>
                <a:off x="1044638" y="2963188"/>
                <a:ext cx="2122426" cy="396046"/>
              </a:xfrm>
              <a:prstGeom prst="roundRect">
                <a:avLst>
                  <a:gd name="adj" fmla="val 11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 sz="1000" dirty="0">
                  <a:ln>
                    <a:solidFill>
                      <a:srgbClr val="6C6D6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2" name="이등변 삼각형 620">
              <a:extLst>
                <a:ext uri="{FF2B5EF4-FFF2-40B4-BE49-F238E27FC236}">
                  <a16:creationId xmlns:a16="http://schemas.microsoft.com/office/drawing/2014/main" id="{49B59C68-90AB-D380-0221-D8B08D332478}"/>
                </a:ext>
              </a:extLst>
            </p:cNvPr>
            <p:cNvSpPr/>
            <p:nvPr/>
          </p:nvSpPr>
          <p:spPr>
            <a:xfrm rot="10800000">
              <a:off x="5409509" y="4526950"/>
              <a:ext cx="92075" cy="54659"/>
            </a:xfrm>
            <a:prstGeom prst="triangle">
              <a:avLst/>
            </a:prstGeom>
            <a:solidFill>
              <a:srgbClr val="236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69F2BE9-100D-B0F1-8EF7-7758DF2C3679}"/>
                </a:ext>
              </a:extLst>
            </p:cNvPr>
            <p:cNvSpPr/>
            <p:nvPr/>
          </p:nvSpPr>
          <p:spPr>
            <a:xfrm>
              <a:off x="5052386" y="3825509"/>
              <a:ext cx="1042283" cy="288568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lang="en-US" altLang="ko-KR" sz="900" b="1" spc="-80" dirty="0">
                  <a:ln>
                    <a:solidFill>
                      <a:srgbClr val="799BC1">
                        <a:alpha val="0"/>
                      </a:srgbClr>
                    </a:solidFill>
                  </a:ln>
                  <a:solidFill>
                    <a:srgbClr val="03448B"/>
                  </a:solidFill>
                  <a:latin typeface="+mj-ea"/>
                  <a:ea typeface="+mj-ea"/>
                </a:rPr>
                <a:t>API </a:t>
              </a:r>
              <a:r>
                <a:rPr lang="ko-KR" altLang="en-US" sz="900" b="1" spc="-80" dirty="0">
                  <a:ln>
                    <a:solidFill>
                      <a:srgbClr val="799BC1">
                        <a:alpha val="0"/>
                      </a:srgbClr>
                    </a:solidFill>
                  </a:ln>
                  <a:solidFill>
                    <a:srgbClr val="03448B"/>
                  </a:solidFill>
                  <a:latin typeface="+mj-ea"/>
                  <a:ea typeface="+mj-ea"/>
                </a:rPr>
                <a:t>수집</a:t>
              </a: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96B9E0D-518D-80F7-8CE1-AD8FCD7649A5}"/>
                </a:ext>
              </a:extLst>
            </p:cNvPr>
            <p:cNvSpPr/>
            <p:nvPr/>
          </p:nvSpPr>
          <p:spPr>
            <a:xfrm>
              <a:off x="4898127" y="4185063"/>
              <a:ext cx="1200297" cy="275664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marL="44450" indent="-44450">
                <a:lnSpc>
                  <a:spcPts val="1100"/>
                </a:lnSpc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19100" algn="l"/>
                </a:tabLst>
                <a:defRPr/>
              </a:pP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en-US" altLang="ko-KR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API </a:t>
              </a: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데이터 수집</a:t>
              </a:r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789E7136-1B2B-F868-73F8-43F34F2A82B8}"/>
                </a:ext>
              </a:extLst>
            </p:cNvPr>
            <p:cNvGrpSpPr/>
            <p:nvPr/>
          </p:nvGrpSpPr>
          <p:grpSpPr>
            <a:xfrm>
              <a:off x="4870766" y="4702490"/>
              <a:ext cx="1201041" cy="862449"/>
              <a:chOff x="4602256" y="3444507"/>
              <a:chExt cx="1704789" cy="72138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A82307CB-6293-2DE0-38EB-63A7BF138333}"/>
                  </a:ext>
                </a:extLst>
              </p:cNvPr>
              <p:cNvGrpSpPr/>
              <p:nvPr/>
            </p:nvGrpSpPr>
            <p:grpSpPr>
              <a:xfrm>
                <a:off x="4602256" y="3444507"/>
                <a:ext cx="1704789" cy="721385"/>
                <a:chOff x="1002145" y="2713205"/>
                <a:chExt cx="2205512" cy="793523"/>
              </a:xfrm>
            </p:grpSpPr>
            <p:sp>
              <p:nvSpPr>
                <p:cNvPr id="240" name="모서리가 둥근 직사각형 98">
                  <a:extLst>
                    <a:ext uri="{FF2B5EF4-FFF2-40B4-BE49-F238E27FC236}">
                      <a16:creationId xmlns:a16="http://schemas.microsoft.com/office/drawing/2014/main" id="{27ED19C7-A1C1-68D2-D114-D7F68F69A54E}"/>
                    </a:ext>
                  </a:extLst>
                </p:cNvPr>
                <p:cNvSpPr/>
                <p:nvPr/>
              </p:nvSpPr>
              <p:spPr>
                <a:xfrm>
                  <a:off x="1002145" y="2713205"/>
                  <a:ext cx="2205512" cy="672383"/>
                </a:xfrm>
                <a:prstGeom prst="roundRect">
                  <a:avLst>
                    <a:gd name="adj" fmla="val 8695"/>
                  </a:avLst>
                </a:prstGeom>
                <a:solidFill>
                  <a:srgbClr val="C5DFF7"/>
                </a:solidFill>
                <a:ln>
                  <a:noFill/>
                </a:ln>
                <a:effectLst>
                  <a:outerShdw dist="19050" dir="5400000" algn="t" rotWithShape="0">
                    <a:srgbClr val="AECCF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23">
                    <a:spcBef>
                      <a:spcPts val="135"/>
                    </a:spcBef>
                    <a:spcAft>
                      <a:spcPts val="510"/>
                    </a:spcAft>
                    <a:buClr>
                      <a:srgbClr val="0070C0"/>
                    </a:buClr>
                    <a:buSzPct val="120000"/>
                  </a:pPr>
                  <a:endParaRPr lang="ko-KR" altLang="en-US" sz="1200" kern="0" spc="-7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1" name="오른쪽 중괄호 630">
                  <a:extLst>
                    <a:ext uri="{FF2B5EF4-FFF2-40B4-BE49-F238E27FC236}">
                      <a16:creationId xmlns:a16="http://schemas.microsoft.com/office/drawing/2014/main" id="{C5C84E15-E942-ABD1-35E8-4F452B3C26D7}"/>
                    </a:ext>
                  </a:extLst>
                </p:cNvPr>
                <p:cNvSpPr/>
                <p:nvPr/>
              </p:nvSpPr>
              <p:spPr>
                <a:xfrm rot="5400000">
                  <a:off x="1953711" y="2352946"/>
                  <a:ext cx="304279" cy="2003285"/>
                </a:xfrm>
                <a:prstGeom prst="rightBrace">
                  <a:avLst>
                    <a:gd name="adj1" fmla="val 65856"/>
                    <a:gd name="adj2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n>
                      <a:solidFill>
                        <a:srgbClr val="6C6D6D">
                          <a:alpha val="0"/>
                        </a:srgbClr>
                      </a:solidFill>
                    </a:ln>
                    <a:latin typeface="+mj-ea"/>
                    <a:ea typeface="+mj-ea"/>
                  </a:endParaRPr>
                </a:p>
              </p:txBody>
            </p:sp>
            <p:sp>
              <p:nvSpPr>
                <p:cNvPr id="242" name="모서리가 둥근 직사각형 100">
                  <a:extLst>
                    <a:ext uri="{FF2B5EF4-FFF2-40B4-BE49-F238E27FC236}">
                      <a16:creationId xmlns:a16="http://schemas.microsoft.com/office/drawing/2014/main" id="{684EADA4-9E47-2C1B-726A-616B01FEA723}"/>
                    </a:ext>
                  </a:extLst>
                </p:cNvPr>
                <p:cNvSpPr/>
                <p:nvPr/>
              </p:nvSpPr>
              <p:spPr>
                <a:xfrm>
                  <a:off x="1044638" y="2963188"/>
                  <a:ext cx="2122426" cy="396046"/>
                </a:xfrm>
                <a:prstGeom prst="roundRect">
                  <a:avLst>
                    <a:gd name="adj" fmla="val 113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/>
                  <a:endParaRPr lang="ko-KR" altLang="en-US" sz="1000" dirty="0">
                    <a:ln>
                      <a:solidFill>
                        <a:srgbClr val="6C6D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39" name="이등변 삼각형 628">
                <a:extLst>
                  <a:ext uri="{FF2B5EF4-FFF2-40B4-BE49-F238E27FC236}">
                    <a16:creationId xmlns:a16="http://schemas.microsoft.com/office/drawing/2014/main" id="{CB801BF9-E3E1-29CE-D0C5-CF17DE7D4009}"/>
                  </a:ext>
                </a:extLst>
              </p:cNvPr>
              <p:cNvSpPr/>
              <p:nvPr/>
            </p:nvSpPr>
            <p:spPr>
              <a:xfrm rot="10800000">
                <a:off x="5389661" y="4022025"/>
                <a:ext cx="130694" cy="45719"/>
              </a:xfrm>
              <a:prstGeom prst="triangle">
                <a:avLst/>
              </a:prstGeom>
              <a:solidFill>
                <a:srgbClr val="236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F25A4A0-CF6B-1DF3-E66B-57CDC1E3C803}"/>
                </a:ext>
              </a:extLst>
            </p:cNvPr>
            <p:cNvSpPr/>
            <p:nvPr/>
          </p:nvSpPr>
          <p:spPr>
            <a:xfrm>
              <a:off x="4956009" y="4694524"/>
              <a:ext cx="1263356" cy="289691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lang="ko-KR" altLang="en-US" sz="900" b="1" spc="-80" dirty="0">
                  <a:ln>
                    <a:solidFill>
                      <a:srgbClr val="799BC1">
                        <a:alpha val="0"/>
                      </a:srgbClr>
                    </a:solidFill>
                  </a:ln>
                  <a:solidFill>
                    <a:srgbClr val="03448B"/>
                  </a:solidFill>
                  <a:latin typeface="+mj-ea"/>
                  <a:ea typeface="+mj-ea"/>
                </a:rPr>
                <a:t>수집 데이터 저장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1E5C01C-AAB7-3FDD-AA3A-9A80F2EEEE0C}"/>
                </a:ext>
              </a:extLst>
            </p:cNvPr>
            <p:cNvSpPr/>
            <p:nvPr/>
          </p:nvSpPr>
          <p:spPr>
            <a:xfrm>
              <a:off x="4898126" y="4944848"/>
              <a:ext cx="1042283" cy="452012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marL="44450" indent="-44450">
                <a:lnSpc>
                  <a:spcPts val="1100"/>
                </a:lnSpc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19100" algn="l"/>
                </a:tabLst>
                <a:defRPr/>
              </a:pP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en-US" altLang="ko-KR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DB</a:t>
              </a: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에 데이터 저장</a:t>
              </a:r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89536223-DCAA-E1BB-E135-9AB9C4C58620}"/>
                </a:ext>
              </a:extLst>
            </p:cNvPr>
            <p:cNvGrpSpPr/>
            <p:nvPr/>
          </p:nvGrpSpPr>
          <p:grpSpPr>
            <a:xfrm>
              <a:off x="4870766" y="5568481"/>
              <a:ext cx="1201041" cy="862449"/>
              <a:chOff x="4602256" y="3444507"/>
              <a:chExt cx="1704789" cy="721385"/>
            </a:xfrm>
          </p:grpSpPr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DEF6531A-15A7-A5B7-1D47-8E5253103A84}"/>
                  </a:ext>
                </a:extLst>
              </p:cNvPr>
              <p:cNvGrpSpPr/>
              <p:nvPr/>
            </p:nvGrpSpPr>
            <p:grpSpPr>
              <a:xfrm>
                <a:off x="4602256" y="3444507"/>
                <a:ext cx="1704789" cy="721385"/>
                <a:chOff x="1002145" y="2713205"/>
                <a:chExt cx="2205512" cy="793523"/>
              </a:xfrm>
            </p:grpSpPr>
            <p:sp>
              <p:nvSpPr>
                <p:cNvPr id="235" name="모서리가 둥근 직사각형 98">
                  <a:extLst>
                    <a:ext uri="{FF2B5EF4-FFF2-40B4-BE49-F238E27FC236}">
                      <a16:creationId xmlns:a16="http://schemas.microsoft.com/office/drawing/2014/main" id="{7DC2220F-8F1D-B88E-571B-4AC6805F52F2}"/>
                    </a:ext>
                  </a:extLst>
                </p:cNvPr>
                <p:cNvSpPr/>
                <p:nvPr/>
              </p:nvSpPr>
              <p:spPr>
                <a:xfrm>
                  <a:off x="1002145" y="2713205"/>
                  <a:ext cx="2205512" cy="672383"/>
                </a:xfrm>
                <a:prstGeom prst="roundRect">
                  <a:avLst>
                    <a:gd name="adj" fmla="val 8695"/>
                  </a:avLst>
                </a:prstGeom>
                <a:solidFill>
                  <a:srgbClr val="C5DFF7"/>
                </a:solidFill>
                <a:ln>
                  <a:noFill/>
                </a:ln>
                <a:effectLst>
                  <a:outerShdw dist="19050" dir="5400000" algn="t" rotWithShape="0">
                    <a:srgbClr val="AECCF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23">
                    <a:spcBef>
                      <a:spcPts val="135"/>
                    </a:spcBef>
                    <a:spcAft>
                      <a:spcPts val="510"/>
                    </a:spcAft>
                    <a:buClr>
                      <a:srgbClr val="0070C0"/>
                    </a:buClr>
                    <a:buSzPct val="120000"/>
                  </a:pPr>
                  <a:endParaRPr lang="ko-KR" altLang="en-US" sz="1200" kern="0" spc="-7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36" name="오른쪽 중괄호 639">
                  <a:extLst>
                    <a:ext uri="{FF2B5EF4-FFF2-40B4-BE49-F238E27FC236}">
                      <a16:creationId xmlns:a16="http://schemas.microsoft.com/office/drawing/2014/main" id="{3DA78670-7BC4-A0DC-5BDA-C9255A2D65D4}"/>
                    </a:ext>
                  </a:extLst>
                </p:cNvPr>
                <p:cNvSpPr/>
                <p:nvPr/>
              </p:nvSpPr>
              <p:spPr>
                <a:xfrm rot="5400000">
                  <a:off x="1953711" y="2352946"/>
                  <a:ext cx="304279" cy="2003285"/>
                </a:xfrm>
                <a:prstGeom prst="rightBrace">
                  <a:avLst>
                    <a:gd name="adj1" fmla="val 65856"/>
                    <a:gd name="adj2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n>
                      <a:solidFill>
                        <a:srgbClr val="6C6D6D">
                          <a:alpha val="0"/>
                        </a:srgbClr>
                      </a:solidFill>
                    </a:ln>
                    <a:latin typeface="+mj-ea"/>
                    <a:ea typeface="+mj-ea"/>
                  </a:endParaRPr>
                </a:p>
              </p:txBody>
            </p:sp>
            <p:sp>
              <p:nvSpPr>
                <p:cNvPr id="237" name="모서리가 둥근 직사각형 100">
                  <a:extLst>
                    <a:ext uri="{FF2B5EF4-FFF2-40B4-BE49-F238E27FC236}">
                      <a16:creationId xmlns:a16="http://schemas.microsoft.com/office/drawing/2014/main" id="{D4A0926D-A140-F45E-7F51-D56606D0DAF8}"/>
                    </a:ext>
                  </a:extLst>
                </p:cNvPr>
                <p:cNvSpPr/>
                <p:nvPr/>
              </p:nvSpPr>
              <p:spPr>
                <a:xfrm>
                  <a:off x="1044638" y="2963188"/>
                  <a:ext cx="2122426" cy="396046"/>
                </a:xfrm>
                <a:prstGeom prst="roundRect">
                  <a:avLst>
                    <a:gd name="adj" fmla="val 113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/>
                  <a:endParaRPr lang="ko-KR" altLang="en-US" sz="1000" dirty="0">
                    <a:ln>
                      <a:solidFill>
                        <a:srgbClr val="6C6D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34" name="이등변 삼각형 637">
                <a:extLst>
                  <a:ext uri="{FF2B5EF4-FFF2-40B4-BE49-F238E27FC236}">
                    <a16:creationId xmlns:a16="http://schemas.microsoft.com/office/drawing/2014/main" id="{42B8BC08-04AE-603F-AF90-01BE4CDCAE7D}"/>
                  </a:ext>
                </a:extLst>
              </p:cNvPr>
              <p:cNvSpPr/>
              <p:nvPr/>
            </p:nvSpPr>
            <p:spPr>
              <a:xfrm rot="10800000">
                <a:off x="5389661" y="4022025"/>
                <a:ext cx="130694" cy="45719"/>
              </a:xfrm>
              <a:prstGeom prst="triangle">
                <a:avLst/>
              </a:prstGeom>
              <a:solidFill>
                <a:srgbClr val="236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61AAF81-7E8E-E86C-268B-9422F51F67F8}"/>
                </a:ext>
              </a:extLst>
            </p:cNvPr>
            <p:cNvSpPr/>
            <p:nvPr/>
          </p:nvSpPr>
          <p:spPr>
            <a:xfrm>
              <a:off x="4956009" y="5568478"/>
              <a:ext cx="1263356" cy="288568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lang="ko-KR" altLang="en-US" sz="900" b="1" spc="-80" dirty="0">
                  <a:ln>
                    <a:solidFill>
                      <a:srgbClr val="799BC1">
                        <a:alpha val="0"/>
                      </a:srgbClr>
                    </a:solidFill>
                  </a:ln>
                  <a:solidFill>
                    <a:srgbClr val="03448B"/>
                  </a:solidFill>
                  <a:latin typeface="+mj-ea"/>
                  <a:ea typeface="+mj-ea"/>
                </a:rPr>
                <a:t>기존 데이터 매칭</a:t>
              </a: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1878F35-D4DB-95C5-5861-3CA0C2F4B7C8}"/>
                </a:ext>
              </a:extLst>
            </p:cNvPr>
            <p:cNvSpPr/>
            <p:nvPr/>
          </p:nvSpPr>
          <p:spPr>
            <a:xfrm>
              <a:off x="4898126" y="5810840"/>
              <a:ext cx="1042283" cy="452012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marL="44450" indent="-44450">
                <a:lnSpc>
                  <a:spcPts val="1100"/>
                </a:lnSpc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419100" algn="l"/>
                </a:tabLst>
                <a:defRPr/>
              </a:pP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en-US" altLang="ko-KR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satellite</a:t>
              </a: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en-US" altLang="ko-KR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id </a:t>
              </a:r>
              <a:r>
                <a:rPr lang="ko-KR" altLang="en-US" sz="800" spc="-30" dirty="0">
                  <a:ln>
                    <a:solidFill>
                      <a:srgbClr val="4C5E78">
                        <a:alpha val="0"/>
                      </a:srgbClr>
                    </a:solidFill>
                  </a:ln>
                  <a:latin typeface="+mj-ea"/>
                  <a:ea typeface="+mj-ea"/>
                </a:rPr>
                <a:t>값으로 분류</a:t>
              </a:r>
            </a:p>
          </p:txBody>
        </p:sp>
        <p:sp>
          <p:nvSpPr>
            <p:cNvPr id="211" name="자유형 83">
              <a:extLst>
                <a:ext uri="{FF2B5EF4-FFF2-40B4-BE49-F238E27FC236}">
                  <a16:creationId xmlns:a16="http://schemas.microsoft.com/office/drawing/2014/main" id="{6C69D6A4-0AD1-8D69-4B5B-DEB92A3108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51327" y="3833429"/>
              <a:ext cx="206748" cy="208735"/>
            </a:xfrm>
            <a:custGeom>
              <a:avLst/>
              <a:gdLst>
                <a:gd name="connsiteX0" fmla="*/ 0 w 424782"/>
                <a:gd name="connsiteY0" fmla="*/ 210402 h 210402"/>
                <a:gd name="connsiteX1" fmla="*/ 905 w 424782"/>
                <a:gd name="connsiteY1" fmla="*/ 210402 h 210402"/>
                <a:gd name="connsiteX2" fmla="*/ 424782 w 424782"/>
                <a:gd name="connsiteY2" fmla="*/ 210402 h 210402"/>
                <a:gd name="connsiteX3" fmla="*/ 312047 w 424782"/>
                <a:gd name="connsiteY3" fmla="*/ 99051 h 210402"/>
                <a:gd name="connsiteX4" fmla="*/ 100668 w 424782"/>
                <a:gd name="connsiteY4" fmla="*/ 226 h 210402"/>
                <a:gd name="connsiteX5" fmla="*/ 0 w 424782"/>
                <a:gd name="connsiteY5" fmla="*/ 226 h 21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82" h="210402">
                  <a:moveTo>
                    <a:pt x="0" y="210402"/>
                  </a:moveTo>
                  <a:lnTo>
                    <a:pt x="905" y="210402"/>
                  </a:lnTo>
                  <a:cubicBezTo>
                    <a:pt x="424782" y="210402"/>
                    <a:pt x="424782" y="210402"/>
                    <a:pt x="424782" y="210402"/>
                  </a:cubicBezTo>
                  <a:cubicBezTo>
                    <a:pt x="424782" y="210402"/>
                    <a:pt x="362778" y="207618"/>
                    <a:pt x="312047" y="99051"/>
                  </a:cubicBezTo>
                  <a:cubicBezTo>
                    <a:pt x="262725" y="-9517"/>
                    <a:pt x="192266" y="226"/>
                    <a:pt x="100668" y="226"/>
                  </a:cubicBezTo>
                  <a:lnTo>
                    <a:pt x="0" y="226"/>
                  </a:lnTo>
                  <a:close/>
                </a:path>
              </a:pathLst>
            </a:cu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2" name="한쪽 모서리가 둥근 사각형 84">
              <a:extLst>
                <a:ext uri="{FF2B5EF4-FFF2-40B4-BE49-F238E27FC236}">
                  <a16:creationId xmlns:a16="http://schemas.microsoft.com/office/drawing/2014/main" id="{4A22DF7A-A929-C41C-6115-A703DF337B6D}"/>
                </a:ext>
              </a:extLst>
            </p:cNvPr>
            <p:cNvSpPr/>
            <p:nvPr/>
          </p:nvSpPr>
          <p:spPr>
            <a:xfrm flipH="1">
              <a:off x="4832647" y="3833430"/>
              <a:ext cx="142465" cy="209720"/>
            </a:xfrm>
            <a:prstGeom prst="round1Rect">
              <a:avLst>
                <a:gd name="adj" fmla="val 31432"/>
              </a:avLst>
            </a:pr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3" name="직각 삼각형 220">
              <a:extLst>
                <a:ext uri="{FF2B5EF4-FFF2-40B4-BE49-F238E27FC236}">
                  <a16:creationId xmlns:a16="http://schemas.microsoft.com/office/drawing/2014/main" id="{990FE672-11A1-5CAB-0569-FB0B2520E0ED}"/>
                </a:ext>
              </a:extLst>
            </p:cNvPr>
            <p:cNvSpPr/>
            <p:nvPr/>
          </p:nvSpPr>
          <p:spPr>
            <a:xfrm rot="16200000" flipH="1">
              <a:off x="4824128" y="4052636"/>
              <a:ext cx="66302" cy="4571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+mj-ea"/>
                <a:ea typeface="+mj-ea"/>
              </a:endParaRPr>
            </a:p>
          </p:txBody>
        </p:sp>
        <p:sp>
          <p:nvSpPr>
            <p:cNvPr id="214" name="자유형 83">
              <a:extLst>
                <a:ext uri="{FF2B5EF4-FFF2-40B4-BE49-F238E27FC236}">
                  <a16:creationId xmlns:a16="http://schemas.microsoft.com/office/drawing/2014/main" id="{1576A540-E9F8-676B-0E16-AB0A535BC22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51327" y="4698970"/>
              <a:ext cx="206748" cy="208735"/>
            </a:xfrm>
            <a:custGeom>
              <a:avLst/>
              <a:gdLst>
                <a:gd name="connsiteX0" fmla="*/ 0 w 424782"/>
                <a:gd name="connsiteY0" fmla="*/ 210402 h 210402"/>
                <a:gd name="connsiteX1" fmla="*/ 905 w 424782"/>
                <a:gd name="connsiteY1" fmla="*/ 210402 h 210402"/>
                <a:gd name="connsiteX2" fmla="*/ 424782 w 424782"/>
                <a:gd name="connsiteY2" fmla="*/ 210402 h 210402"/>
                <a:gd name="connsiteX3" fmla="*/ 312047 w 424782"/>
                <a:gd name="connsiteY3" fmla="*/ 99051 h 210402"/>
                <a:gd name="connsiteX4" fmla="*/ 100668 w 424782"/>
                <a:gd name="connsiteY4" fmla="*/ 226 h 210402"/>
                <a:gd name="connsiteX5" fmla="*/ 0 w 424782"/>
                <a:gd name="connsiteY5" fmla="*/ 226 h 21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82" h="210402">
                  <a:moveTo>
                    <a:pt x="0" y="210402"/>
                  </a:moveTo>
                  <a:lnTo>
                    <a:pt x="905" y="210402"/>
                  </a:lnTo>
                  <a:cubicBezTo>
                    <a:pt x="424782" y="210402"/>
                    <a:pt x="424782" y="210402"/>
                    <a:pt x="424782" y="210402"/>
                  </a:cubicBezTo>
                  <a:cubicBezTo>
                    <a:pt x="424782" y="210402"/>
                    <a:pt x="362778" y="207618"/>
                    <a:pt x="312047" y="99051"/>
                  </a:cubicBezTo>
                  <a:cubicBezTo>
                    <a:pt x="262725" y="-9517"/>
                    <a:pt x="192266" y="226"/>
                    <a:pt x="100668" y="226"/>
                  </a:cubicBezTo>
                  <a:lnTo>
                    <a:pt x="0" y="226"/>
                  </a:lnTo>
                  <a:close/>
                </a:path>
              </a:pathLst>
            </a:cu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5" name="한쪽 모서리가 둥근 사각형 84">
              <a:extLst>
                <a:ext uri="{FF2B5EF4-FFF2-40B4-BE49-F238E27FC236}">
                  <a16:creationId xmlns:a16="http://schemas.microsoft.com/office/drawing/2014/main" id="{B76E5316-172F-E122-30EF-D71B239C67D1}"/>
                </a:ext>
              </a:extLst>
            </p:cNvPr>
            <p:cNvSpPr/>
            <p:nvPr/>
          </p:nvSpPr>
          <p:spPr>
            <a:xfrm flipH="1">
              <a:off x="4832647" y="4698971"/>
              <a:ext cx="142465" cy="209720"/>
            </a:xfrm>
            <a:prstGeom prst="round1Rect">
              <a:avLst>
                <a:gd name="adj" fmla="val 31432"/>
              </a:avLst>
            </a:pr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B54DC08-96B8-925A-6F84-31298050953E}"/>
                </a:ext>
              </a:extLst>
            </p:cNvPr>
            <p:cNvSpPr/>
            <p:nvPr/>
          </p:nvSpPr>
          <p:spPr>
            <a:xfrm>
              <a:off x="4800721" y="4686662"/>
              <a:ext cx="376664" cy="500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ollehche_v2" panose="02020603020101020101" pitchFamily="18" charset="-127"/>
                </a:rPr>
                <a:t>02</a:t>
              </a:r>
              <a:endPara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ollehche_v2" panose="02020603020101020101" pitchFamily="18" charset="-127"/>
              </a:endParaRPr>
            </a:p>
          </p:txBody>
        </p:sp>
        <p:sp>
          <p:nvSpPr>
            <p:cNvPr id="217" name="직각 삼각형 227">
              <a:extLst>
                <a:ext uri="{FF2B5EF4-FFF2-40B4-BE49-F238E27FC236}">
                  <a16:creationId xmlns:a16="http://schemas.microsoft.com/office/drawing/2014/main" id="{1621E805-14F8-27AC-F4D9-BEA355200281}"/>
                </a:ext>
              </a:extLst>
            </p:cNvPr>
            <p:cNvSpPr/>
            <p:nvPr/>
          </p:nvSpPr>
          <p:spPr>
            <a:xfrm rot="16200000" flipH="1">
              <a:off x="4824128" y="4918177"/>
              <a:ext cx="66302" cy="4571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+mj-ea"/>
                <a:ea typeface="+mj-ea"/>
              </a:endParaRPr>
            </a:p>
          </p:txBody>
        </p:sp>
        <p:sp>
          <p:nvSpPr>
            <p:cNvPr id="218" name="자유형 83">
              <a:extLst>
                <a:ext uri="{FF2B5EF4-FFF2-40B4-BE49-F238E27FC236}">
                  <a16:creationId xmlns:a16="http://schemas.microsoft.com/office/drawing/2014/main" id="{00AA7B3C-AECD-B18F-DAA7-DA4304016BC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51327" y="5564512"/>
              <a:ext cx="206748" cy="208735"/>
            </a:xfrm>
            <a:custGeom>
              <a:avLst/>
              <a:gdLst>
                <a:gd name="connsiteX0" fmla="*/ 0 w 424782"/>
                <a:gd name="connsiteY0" fmla="*/ 210402 h 210402"/>
                <a:gd name="connsiteX1" fmla="*/ 905 w 424782"/>
                <a:gd name="connsiteY1" fmla="*/ 210402 h 210402"/>
                <a:gd name="connsiteX2" fmla="*/ 424782 w 424782"/>
                <a:gd name="connsiteY2" fmla="*/ 210402 h 210402"/>
                <a:gd name="connsiteX3" fmla="*/ 312047 w 424782"/>
                <a:gd name="connsiteY3" fmla="*/ 99051 h 210402"/>
                <a:gd name="connsiteX4" fmla="*/ 100668 w 424782"/>
                <a:gd name="connsiteY4" fmla="*/ 226 h 210402"/>
                <a:gd name="connsiteX5" fmla="*/ 0 w 424782"/>
                <a:gd name="connsiteY5" fmla="*/ 226 h 21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82" h="210402">
                  <a:moveTo>
                    <a:pt x="0" y="210402"/>
                  </a:moveTo>
                  <a:lnTo>
                    <a:pt x="905" y="210402"/>
                  </a:lnTo>
                  <a:cubicBezTo>
                    <a:pt x="424782" y="210402"/>
                    <a:pt x="424782" y="210402"/>
                    <a:pt x="424782" y="210402"/>
                  </a:cubicBezTo>
                  <a:cubicBezTo>
                    <a:pt x="424782" y="210402"/>
                    <a:pt x="362778" y="207618"/>
                    <a:pt x="312047" y="99051"/>
                  </a:cubicBezTo>
                  <a:cubicBezTo>
                    <a:pt x="262725" y="-9517"/>
                    <a:pt x="192266" y="226"/>
                    <a:pt x="100668" y="226"/>
                  </a:cubicBezTo>
                  <a:lnTo>
                    <a:pt x="0" y="226"/>
                  </a:lnTo>
                  <a:close/>
                </a:path>
              </a:pathLst>
            </a:cu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9" name="한쪽 모서리가 둥근 사각형 84">
              <a:extLst>
                <a:ext uri="{FF2B5EF4-FFF2-40B4-BE49-F238E27FC236}">
                  <a16:creationId xmlns:a16="http://schemas.microsoft.com/office/drawing/2014/main" id="{882C7D95-61D7-96D2-F484-BBA58879BB9A}"/>
                </a:ext>
              </a:extLst>
            </p:cNvPr>
            <p:cNvSpPr/>
            <p:nvPr/>
          </p:nvSpPr>
          <p:spPr>
            <a:xfrm flipH="1">
              <a:off x="4832647" y="5564513"/>
              <a:ext cx="142465" cy="209720"/>
            </a:xfrm>
            <a:prstGeom prst="round1Rect">
              <a:avLst>
                <a:gd name="adj" fmla="val 31432"/>
              </a:avLst>
            </a:prstGeom>
            <a:solidFill>
              <a:srgbClr val="298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sz="400" spc="-2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22D38B2-9ADE-6CAC-09B0-7FF26C0D5457}"/>
                </a:ext>
              </a:extLst>
            </p:cNvPr>
            <p:cNvSpPr/>
            <p:nvPr/>
          </p:nvSpPr>
          <p:spPr>
            <a:xfrm>
              <a:off x="4800721" y="5530779"/>
              <a:ext cx="376664" cy="500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ollehche_v2" panose="02020603020101020101" pitchFamily="18" charset="-127"/>
                </a:rPr>
                <a:t>03</a:t>
              </a:r>
              <a:endPara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ollehche_v2" panose="02020603020101020101" pitchFamily="18" charset="-127"/>
              </a:endParaRPr>
            </a:p>
          </p:txBody>
        </p:sp>
        <p:sp>
          <p:nvSpPr>
            <p:cNvPr id="221" name="직각 삼각형 232">
              <a:extLst>
                <a:ext uri="{FF2B5EF4-FFF2-40B4-BE49-F238E27FC236}">
                  <a16:creationId xmlns:a16="http://schemas.microsoft.com/office/drawing/2014/main" id="{E98CFE62-C030-67BF-C8C9-D1409D1A589D}"/>
                </a:ext>
              </a:extLst>
            </p:cNvPr>
            <p:cNvSpPr/>
            <p:nvPr/>
          </p:nvSpPr>
          <p:spPr>
            <a:xfrm rot="16200000" flipH="1">
              <a:off x="4824128" y="5783718"/>
              <a:ext cx="66302" cy="4571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+mj-ea"/>
                <a:ea typeface="+mj-ea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E62E9EA-22BB-FF41-6F52-A1D227E1E113}"/>
                </a:ext>
              </a:extLst>
            </p:cNvPr>
            <p:cNvSpPr/>
            <p:nvPr/>
          </p:nvSpPr>
          <p:spPr>
            <a:xfrm>
              <a:off x="4800720" y="3815998"/>
              <a:ext cx="348603" cy="500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ollehche_v2" panose="02020603020101020101" pitchFamily="18" charset="-127"/>
                </a:rPr>
                <a:t>01</a:t>
              </a:r>
              <a:endPara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ollehche_v2" panose="02020603020101020101" pitchFamily="18" charset="-127"/>
              </a:endParaRP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83106EDC-5ACB-AE76-FEA6-6A25C1FA9D5A}"/>
                </a:ext>
              </a:extLst>
            </p:cNvPr>
            <p:cNvGrpSpPr/>
            <p:nvPr/>
          </p:nvGrpSpPr>
          <p:grpSpPr>
            <a:xfrm>
              <a:off x="8306975" y="4657850"/>
              <a:ext cx="1620000" cy="831139"/>
              <a:chOff x="8130344" y="4424143"/>
              <a:chExt cx="1620000" cy="831139"/>
            </a:xfrm>
          </p:grpSpPr>
          <p:pic>
            <p:nvPicPr>
              <p:cNvPr id="231" name="Picture 2" descr="호스팅된 MySQL - Amazon RDS for MySQL - AWS">
                <a:extLst>
                  <a:ext uri="{FF2B5EF4-FFF2-40B4-BE49-F238E27FC236}">
                    <a16:creationId xmlns:a16="http://schemas.microsoft.com/office/drawing/2014/main" id="{EDBC2E55-82D8-A75B-2472-F9DDBBE7DA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0860" y="4424143"/>
                <a:ext cx="1098969" cy="56709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" name="사각형: 둥근 모서리 18">
                <a:extLst>
                  <a:ext uri="{FF2B5EF4-FFF2-40B4-BE49-F238E27FC236}">
                    <a16:creationId xmlns:a16="http://schemas.microsoft.com/office/drawing/2014/main" id="{46A2C478-FEEA-A1E4-D4FE-14EE9D6436CB}"/>
                  </a:ext>
                </a:extLst>
              </p:cNvPr>
              <p:cNvSpPr/>
              <p:nvPr/>
            </p:nvSpPr>
            <p:spPr>
              <a:xfrm>
                <a:off x="8130344" y="5041448"/>
                <a:ext cx="16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위성정보 데이터</a:t>
                </a: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63FF0D0-2D85-1B29-5DC2-2373C024F21A}"/>
                </a:ext>
              </a:extLst>
            </p:cNvPr>
            <p:cNvGrpSpPr/>
            <p:nvPr/>
          </p:nvGrpSpPr>
          <p:grpSpPr>
            <a:xfrm>
              <a:off x="3628288" y="4837308"/>
              <a:ext cx="287496" cy="329100"/>
              <a:chOff x="103172" y="3422275"/>
              <a:chExt cx="287496" cy="329100"/>
            </a:xfrm>
          </p:grpSpPr>
          <p:sp>
            <p:nvSpPr>
              <p:cNvPr id="229" name="모서리가 둥근 직사각형 156">
                <a:extLst>
                  <a:ext uri="{FF2B5EF4-FFF2-40B4-BE49-F238E27FC236}">
                    <a16:creationId xmlns:a16="http://schemas.microsoft.com/office/drawing/2014/main" id="{56EBBDA7-980B-807C-73AB-841F0B4FE773}"/>
                  </a:ext>
                </a:extLst>
              </p:cNvPr>
              <p:cNvSpPr/>
              <p:nvPr/>
            </p:nvSpPr>
            <p:spPr bwMode="auto">
              <a:xfrm rot="-2700000">
                <a:off x="203360" y="3422275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1"/>
                <a:endParaRPr lang="ko-KR" altLang="en-US" dirty="0">
                  <a:latin typeface="+mj-ea"/>
                  <a:ea typeface="+mj-ea"/>
                  <a:sym typeface="Monotype Sorts"/>
                </a:endParaRPr>
              </a:p>
            </p:txBody>
          </p:sp>
          <p:sp>
            <p:nvSpPr>
              <p:cNvPr id="230" name="모서리가 둥근 직사각형 157">
                <a:extLst>
                  <a:ext uri="{FF2B5EF4-FFF2-40B4-BE49-F238E27FC236}">
                    <a16:creationId xmlns:a16="http://schemas.microsoft.com/office/drawing/2014/main" id="{1D22297F-4FB2-8E8F-FD85-0D67D5F39F40}"/>
                  </a:ext>
                </a:extLst>
              </p:cNvPr>
              <p:cNvSpPr/>
              <p:nvPr/>
            </p:nvSpPr>
            <p:spPr bwMode="auto">
              <a:xfrm rot="2700000">
                <a:off x="203359" y="3564066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4C5C7D13-BC62-7CA4-D0E7-DB697168DB05}"/>
                </a:ext>
              </a:extLst>
            </p:cNvPr>
            <p:cNvGrpSpPr/>
            <p:nvPr/>
          </p:nvGrpSpPr>
          <p:grpSpPr>
            <a:xfrm>
              <a:off x="7192928" y="4837308"/>
              <a:ext cx="287496" cy="329100"/>
              <a:chOff x="103172" y="3422275"/>
              <a:chExt cx="287496" cy="329100"/>
            </a:xfrm>
          </p:grpSpPr>
          <p:sp>
            <p:nvSpPr>
              <p:cNvPr id="227" name="모서리가 둥근 직사각형 156">
                <a:extLst>
                  <a:ext uri="{FF2B5EF4-FFF2-40B4-BE49-F238E27FC236}">
                    <a16:creationId xmlns:a16="http://schemas.microsoft.com/office/drawing/2014/main" id="{B47B0355-CD6D-1D50-3476-E7EB35407540}"/>
                  </a:ext>
                </a:extLst>
              </p:cNvPr>
              <p:cNvSpPr/>
              <p:nvPr/>
            </p:nvSpPr>
            <p:spPr bwMode="auto">
              <a:xfrm rot="-2700000">
                <a:off x="203360" y="3422275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1"/>
                <a:endParaRPr lang="ko-KR" altLang="en-US" dirty="0">
                  <a:latin typeface="+mj-ea"/>
                  <a:ea typeface="+mj-ea"/>
                  <a:sym typeface="Monotype Sorts"/>
                </a:endParaRPr>
              </a:p>
            </p:txBody>
          </p:sp>
          <p:sp>
            <p:nvSpPr>
              <p:cNvPr id="228" name="모서리가 둥근 직사각형 157">
                <a:extLst>
                  <a:ext uri="{FF2B5EF4-FFF2-40B4-BE49-F238E27FC236}">
                    <a16:creationId xmlns:a16="http://schemas.microsoft.com/office/drawing/2014/main" id="{C4FCA100-66CC-4C90-7088-FEE5F402A603}"/>
                  </a:ext>
                </a:extLst>
              </p:cNvPr>
              <p:cNvSpPr/>
              <p:nvPr/>
            </p:nvSpPr>
            <p:spPr bwMode="auto">
              <a:xfrm rot="2700000">
                <a:off x="203359" y="3564066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B9B5087-441B-B42D-9AD7-5ABC6A39BC83}"/>
                </a:ext>
              </a:extLst>
            </p:cNvPr>
            <p:cNvSpPr/>
            <p:nvPr/>
          </p:nvSpPr>
          <p:spPr>
            <a:xfrm>
              <a:off x="495663" y="3983573"/>
              <a:ext cx="664331" cy="12462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j-ea"/>
                <a:ea typeface="+mj-ea"/>
              </a:endParaRP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D7C32803-B525-F057-F14D-2B2FD1CB0ADD}"/>
              </a:ext>
            </a:extLst>
          </p:cNvPr>
          <p:cNvSpPr txBox="1"/>
          <p:nvPr/>
        </p:nvSpPr>
        <p:spPr>
          <a:xfrm>
            <a:off x="241812" y="1839970"/>
            <a:ext cx="9496077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23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96B"/>
                </a:solidFill>
                <a:latin typeface="+mj-ea"/>
                <a:ea typeface="+mj-ea"/>
              </a:rPr>
              <a:t>NASA API </a:t>
            </a:r>
            <a:r>
              <a:rPr lang="ko-KR" altLang="en-US" sz="23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96B"/>
                </a:solidFill>
                <a:latin typeface="+mj-ea"/>
                <a:ea typeface="+mj-ea"/>
              </a:rPr>
              <a:t>연계</a:t>
            </a:r>
            <a:r>
              <a: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96B"/>
                </a:solidFill>
                <a:latin typeface="+mj-ea"/>
                <a:ea typeface="+mj-ea"/>
              </a:rPr>
              <a:t>를 통한 위성정보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16844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189154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구성요소별 개발사항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대시보드 구축 </a:t>
              </a:r>
              <a:r>
                <a:rPr lang="en-US" altLang="ko-KR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( Back - end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)</a:t>
              </a: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94C5C8CD-EC40-CE95-7BD8-B716383AC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0" y="2412165"/>
            <a:ext cx="2314953" cy="992123"/>
          </a:xfrm>
          <a:prstGeom prst="rect">
            <a:avLst/>
          </a:prstGeom>
        </p:spPr>
      </p:pic>
      <p:pic>
        <p:nvPicPr>
          <p:cNvPr id="4" name="그림 3" descr="텍스트, 원, 로고, 폰트이(가) 표시된 사진&#10;&#10;자동 생성된 설명">
            <a:extLst>
              <a:ext uri="{FF2B5EF4-FFF2-40B4-BE49-F238E27FC236}">
                <a16:creationId xmlns:a16="http://schemas.microsoft.com/office/drawing/2014/main" id="{EFF33777-F3FA-D457-0E7D-04ECEAA5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07" y="2138212"/>
            <a:ext cx="1982651" cy="1290788"/>
          </a:xfrm>
          <a:prstGeom prst="rect">
            <a:avLst/>
          </a:prstGeom>
        </p:spPr>
      </p:pic>
      <p:pic>
        <p:nvPicPr>
          <p:cNvPr id="5" name="그림 4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962F31C-AA88-2EF7-79AB-EF0F322E9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49" y="2292177"/>
            <a:ext cx="1834025" cy="11462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F770463-3997-F52E-1460-A237D816C94B}"/>
              </a:ext>
            </a:extLst>
          </p:cNvPr>
          <p:cNvSpPr/>
          <p:nvPr/>
        </p:nvSpPr>
        <p:spPr>
          <a:xfrm>
            <a:off x="6196938" y="3814353"/>
            <a:ext cx="2497232" cy="179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670BE-C824-BF7F-4353-BF2597A212C2}"/>
              </a:ext>
            </a:extLst>
          </p:cNvPr>
          <p:cNvSpPr/>
          <p:nvPr/>
        </p:nvSpPr>
        <p:spPr>
          <a:xfrm>
            <a:off x="3313709" y="3814352"/>
            <a:ext cx="2497232" cy="179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9DCD53-A000-6488-E88A-CA727BFA32B8}"/>
              </a:ext>
            </a:extLst>
          </p:cNvPr>
          <p:cNvSpPr/>
          <p:nvPr/>
        </p:nvSpPr>
        <p:spPr>
          <a:xfrm>
            <a:off x="430480" y="3785939"/>
            <a:ext cx="2497232" cy="179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DA334-6CCF-E183-5A4D-2E493F8364B1}"/>
              </a:ext>
            </a:extLst>
          </p:cNvPr>
          <p:cNvSpPr txBox="1"/>
          <p:nvPr/>
        </p:nvSpPr>
        <p:spPr>
          <a:xfrm>
            <a:off x="6196938" y="4003815"/>
            <a:ext cx="3893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Spring Security</a:t>
            </a:r>
            <a:r>
              <a:rPr lang="ko-KR" altLang="en-US" sz="1600" dirty="0">
                <a:latin typeface="+mj-ea"/>
                <a:ea typeface="+mj-ea"/>
              </a:rPr>
              <a:t>와 </a:t>
            </a:r>
            <a:r>
              <a:rPr lang="en-US" altLang="ko-KR" sz="1600" dirty="0">
                <a:latin typeface="+mj-ea"/>
                <a:ea typeface="+mj-ea"/>
              </a:rPr>
              <a:t>JWT</a:t>
            </a:r>
            <a:r>
              <a:rPr lang="ko-KR" altLang="en-US" sz="1600" dirty="0">
                <a:latin typeface="+mj-ea"/>
                <a:ea typeface="+mj-ea"/>
              </a:rPr>
              <a:t>로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회원가입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로그인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FF127-5BCA-1598-EAE6-A6C815719EEA}"/>
              </a:ext>
            </a:extLst>
          </p:cNvPr>
          <p:cNvSpPr txBox="1"/>
          <p:nvPr/>
        </p:nvSpPr>
        <p:spPr>
          <a:xfrm>
            <a:off x="3365272" y="4003815"/>
            <a:ext cx="3081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쿼리 간소화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80F24-DAA9-55A9-F8F3-A2FF4DB048E0}"/>
              </a:ext>
            </a:extLst>
          </p:cNvPr>
          <p:cNvSpPr txBox="1"/>
          <p:nvPr/>
        </p:nvSpPr>
        <p:spPr>
          <a:xfrm>
            <a:off x="449830" y="3991144"/>
            <a:ext cx="308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+mj-ea"/>
                <a:ea typeface="+mj-ea"/>
              </a:rPr>
              <a:t>레이어드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아키텍쳐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패턴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적용하여 </a:t>
            </a:r>
            <a:r>
              <a:rPr lang="en-US" altLang="ko-KR" sz="1600" dirty="0">
                <a:latin typeface="+mj-ea"/>
                <a:ea typeface="+mj-ea"/>
              </a:rPr>
              <a:t>REST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API</a:t>
            </a:r>
            <a:r>
              <a:rPr lang="ko-KR" altLang="en-US" sz="1600" dirty="0">
                <a:latin typeface="+mj-ea"/>
                <a:ea typeface="+mj-ea"/>
              </a:rPr>
              <a:t> 개발</a:t>
            </a:r>
          </a:p>
        </p:txBody>
      </p:sp>
      <p:sp>
        <p:nvSpPr>
          <p:cNvPr id="13" name="사각형: 둥근 모서리 18">
            <a:extLst>
              <a:ext uri="{FF2B5EF4-FFF2-40B4-BE49-F238E27FC236}">
                <a16:creationId xmlns:a16="http://schemas.microsoft.com/office/drawing/2014/main" id="{FFFC212A-EB88-CFC6-4ACD-4DE3CE22A198}"/>
              </a:ext>
            </a:extLst>
          </p:cNvPr>
          <p:cNvSpPr/>
          <p:nvPr/>
        </p:nvSpPr>
        <p:spPr>
          <a:xfrm>
            <a:off x="987764" y="3438443"/>
            <a:ext cx="1382664" cy="171050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en-US" altLang="ko-KR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Spring boot</a:t>
            </a:r>
            <a:endParaRPr lang="ko-KR" altLang="en-US" sz="105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6FCAB8-1CA6-9A0F-0F40-1FBEB74B50F0}"/>
              </a:ext>
            </a:extLst>
          </p:cNvPr>
          <p:cNvSpPr/>
          <p:nvPr/>
        </p:nvSpPr>
        <p:spPr>
          <a:xfrm>
            <a:off x="4172873" y="3435279"/>
            <a:ext cx="614517" cy="171050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en-US" altLang="ko-KR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JPA</a:t>
            </a:r>
            <a:endParaRPr lang="ko-KR" altLang="en-US" sz="105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13B08-8BE3-B037-AD55-C61A28987EC3}"/>
              </a:ext>
            </a:extLst>
          </p:cNvPr>
          <p:cNvSpPr/>
          <p:nvPr/>
        </p:nvSpPr>
        <p:spPr>
          <a:xfrm>
            <a:off x="7138295" y="3440776"/>
            <a:ext cx="614517" cy="171050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en-US" altLang="ko-KR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JWT</a:t>
            </a:r>
            <a:endParaRPr lang="ko-KR" altLang="en-US" sz="105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732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5722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2.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시연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03D6116F-4A47-A7F4-A9B9-3085E4588D53}"/>
              </a:ext>
            </a:extLst>
          </p:cNvPr>
          <p:cNvSpPr txBox="1"/>
          <p:nvPr/>
        </p:nvSpPr>
        <p:spPr>
          <a:xfrm>
            <a:off x="563795" y="2697870"/>
            <a:ext cx="80164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/>
              <a:t>도메인 이름 </a:t>
            </a:r>
            <a:r>
              <a:rPr lang="en-US" altLang="ko-KR" sz="2500" dirty="0"/>
              <a:t>: </a:t>
            </a:r>
          </a:p>
          <a:p>
            <a:r>
              <a:rPr lang="en-US" altLang="ko-KR" sz="2500" dirty="0"/>
              <a:t>team-ed-main.data.xehub.co.kr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0CA40-47AB-E34E-5ED9-2D4A4A50F3BA}"/>
              </a:ext>
            </a:extLst>
          </p:cNvPr>
          <p:cNvSpPr txBox="1"/>
          <p:nvPr/>
        </p:nvSpPr>
        <p:spPr>
          <a:xfrm>
            <a:off x="563796" y="4005369"/>
            <a:ext cx="80164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/>
              <a:t>시연 영상 </a:t>
            </a:r>
            <a:r>
              <a:rPr lang="en-US" altLang="ko-KR" sz="2500" dirty="0"/>
              <a:t>:</a:t>
            </a:r>
          </a:p>
          <a:p>
            <a:r>
              <a:rPr lang="ko-KR" altLang="en-US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85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0" y="410764"/>
            <a:ext cx="9144000" cy="651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2834628" y="1980447"/>
            <a:ext cx="6316027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0" y="169845"/>
            <a:ext cx="154889" cy="369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171157" y="2174626"/>
            <a:ext cx="2162367" cy="599502"/>
            <a:chOff x="3782820" y="2299785"/>
            <a:chExt cx="2579449" cy="71513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2579449" cy="277038"/>
              <a:chOff x="3782820" y="2166221"/>
              <a:chExt cx="2579449" cy="2770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2" y="2166221"/>
                <a:ext cx="204604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목표 대비 개발성과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1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1539216" cy="277038"/>
              <a:chOff x="3782820" y="2637709"/>
              <a:chExt cx="1539216" cy="27703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1" y="2637709"/>
                <a:ext cx="1005815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기대효과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2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112795" y="1564727"/>
            <a:ext cx="2047035" cy="38702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2515" b="1" dirty="0">
                <a:solidFill>
                  <a:srgbClr val="1C5CC6"/>
                </a:solidFill>
                <a:latin typeface="+mj-ea"/>
                <a:ea typeface="+mj-ea"/>
              </a:rPr>
              <a:t>개발성과 분석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187484" y="169844"/>
            <a:ext cx="1663513" cy="369433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175421" y="3761419"/>
            <a:ext cx="1663513" cy="10275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134676" y="1401179"/>
            <a:ext cx="1877206" cy="141898"/>
            <a:chOff x="3739941" y="1432302"/>
            <a:chExt cx="2108669" cy="158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1" y="1432302"/>
              <a:ext cx="2107949" cy="15817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92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10" y="1432302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274707" y="1980447"/>
            <a:ext cx="1564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409921" y="1017960"/>
            <a:ext cx="1194516" cy="1031949"/>
            <a:chOff x="1713915" y="1334790"/>
            <a:chExt cx="1424916" cy="123099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41916" y="1334790"/>
              <a:ext cx="588955" cy="12309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6706" b="1" dirty="0">
                  <a:solidFill>
                    <a:srgbClr val="66FFFF"/>
                  </a:solidFill>
                  <a:latin typeface="+mj-ea"/>
                  <a:ea typeface="+mj-ea"/>
                </a:rPr>
                <a:t>4</a:t>
              </a:r>
              <a:endParaRPr lang="ko-KR" altLang="en-US" sz="6706" b="1" dirty="0">
                <a:solidFill>
                  <a:srgbClr val="66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3915" y="1975154"/>
              <a:ext cx="1424916" cy="369360"/>
              <a:chOff x="1713915" y="1975154"/>
              <a:chExt cx="1424916" cy="36936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3915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dirty="0">
                    <a:solidFill>
                      <a:schemeClr val="bg1"/>
                    </a:solidFill>
                    <a:latin typeface="+mj-ea"/>
                    <a:ea typeface="+mj-ea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0967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0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17745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목표 대비 개발성과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인공위성 정보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데이터 관리 시스템</a:t>
              </a: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506163-67DD-8CC8-A82A-A71F01CA7CF6}"/>
              </a:ext>
            </a:extLst>
          </p:cNvPr>
          <p:cNvGrpSpPr/>
          <p:nvPr/>
        </p:nvGrpSpPr>
        <p:grpSpPr>
          <a:xfrm>
            <a:off x="4621320" y="1759863"/>
            <a:ext cx="4588493" cy="3669440"/>
            <a:chOff x="598392" y="2376760"/>
            <a:chExt cx="4810115" cy="3707923"/>
          </a:xfrm>
        </p:grpSpPr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526A4165-94FA-B741-CD98-BC605A196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37" y="3743990"/>
              <a:ext cx="94533" cy="75293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BCBD7422-D662-341E-682A-EC5A73CBE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49" y="2376760"/>
              <a:ext cx="346258" cy="3707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18B1CA6-CA07-A66B-4993-B8383D2A71D8}"/>
                </a:ext>
              </a:extLst>
            </p:cNvPr>
            <p:cNvGrpSpPr/>
            <p:nvPr/>
          </p:nvGrpSpPr>
          <p:grpSpPr>
            <a:xfrm>
              <a:off x="598392" y="2456225"/>
              <a:ext cx="4474537" cy="452070"/>
              <a:chOff x="-4331" y="1857465"/>
              <a:chExt cx="4474537" cy="45207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CC7EDDA-A86C-CC92-E698-CBE01C56167F}"/>
                  </a:ext>
                </a:extLst>
              </p:cNvPr>
              <p:cNvGrpSpPr/>
              <p:nvPr/>
            </p:nvGrpSpPr>
            <p:grpSpPr>
              <a:xfrm>
                <a:off x="0" y="1857465"/>
                <a:ext cx="4470206" cy="452070"/>
                <a:chOff x="-180994" y="1857465"/>
                <a:chExt cx="4651200" cy="452070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ED7FA41-B6D3-8E99-ED83-612850618602}"/>
                    </a:ext>
                  </a:extLst>
                </p:cNvPr>
                <p:cNvSpPr/>
                <p:nvPr/>
              </p:nvSpPr>
              <p:spPr>
                <a:xfrm>
                  <a:off x="-180994" y="1857465"/>
                  <a:ext cx="4651200" cy="4520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C6078B7-F93C-3310-DCC2-0E54C4C2D392}"/>
                    </a:ext>
                  </a:extLst>
                </p:cNvPr>
                <p:cNvSpPr txBox="1"/>
                <p:nvPr/>
              </p:nvSpPr>
              <p:spPr>
                <a:xfrm>
                  <a:off x="340200" y="1974356"/>
                  <a:ext cx="4053883" cy="2177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defTabSz="990679">
                    <a:defRPr/>
                  </a:pPr>
                  <a:r>
                    <a:rPr lang="ko-KR" altLang="en-US" sz="1400" dirty="0">
                      <a:ln>
                        <a:noFill/>
                      </a:ln>
                      <a:solidFill>
                        <a:prstClr val="white"/>
                      </a:solidFill>
                      <a:latin typeface="+mj-ea"/>
                      <a:ea typeface="+mj-ea"/>
                    </a:rPr>
                    <a:t>완성된 프로젝트</a:t>
                  </a:r>
                  <a:endParaRPr lang="en-US" altLang="ko-KR" sz="14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113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BD951F64-D2CF-3952-9310-24BDAC03CA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D3F3AE-F2EE-64C7-BB12-D24405CD30CA}"/>
              </a:ext>
            </a:extLst>
          </p:cNvPr>
          <p:cNvGrpSpPr/>
          <p:nvPr/>
        </p:nvGrpSpPr>
        <p:grpSpPr>
          <a:xfrm>
            <a:off x="239825" y="1759863"/>
            <a:ext cx="4588493" cy="3669440"/>
            <a:chOff x="598392" y="2376760"/>
            <a:chExt cx="4810115" cy="3707923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6FD72AF4-74F7-A92F-1129-8650E8CFA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37" y="3743990"/>
              <a:ext cx="94533" cy="75293"/>
            </a:xfrm>
            <a:custGeom>
              <a:avLst/>
              <a:gdLst>
                <a:gd name="T0" fmla="*/ 0 w 1135"/>
                <a:gd name="T1" fmla="*/ 544 h 904"/>
                <a:gd name="T2" fmla="*/ 128 w 1135"/>
                <a:gd name="T3" fmla="*/ 415 h 904"/>
                <a:gd name="T4" fmla="*/ 357 w 1135"/>
                <a:gd name="T5" fmla="*/ 646 h 904"/>
                <a:gd name="T6" fmla="*/ 1006 w 1135"/>
                <a:gd name="T7" fmla="*/ 0 h 904"/>
                <a:gd name="T8" fmla="*/ 1135 w 1135"/>
                <a:gd name="T9" fmla="*/ 126 h 904"/>
                <a:gd name="T10" fmla="*/ 357 w 1135"/>
                <a:gd name="T11" fmla="*/ 904 h 904"/>
                <a:gd name="T12" fmla="*/ 0 w 1135"/>
                <a:gd name="T13" fmla="*/ 54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5" h="904">
                  <a:moveTo>
                    <a:pt x="0" y="544"/>
                  </a:moveTo>
                  <a:lnTo>
                    <a:pt x="128" y="415"/>
                  </a:lnTo>
                  <a:lnTo>
                    <a:pt x="357" y="646"/>
                  </a:lnTo>
                  <a:lnTo>
                    <a:pt x="1006" y="0"/>
                  </a:lnTo>
                  <a:lnTo>
                    <a:pt x="1135" y="126"/>
                  </a:lnTo>
                  <a:lnTo>
                    <a:pt x="357" y="904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3054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197A926-F7DE-03C9-C7CF-6E1DF8AC5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49" y="2376760"/>
              <a:ext cx="346258" cy="3707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BFB860-DD99-5975-2A57-E2FD763E5726}"/>
                </a:ext>
              </a:extLst>
            </p:cNvPr>
            <p:cNvGrpSpPr/>
            <p:nvPr/>
          </p:nvGrpSpPr>
          <p:grpSpPr>
            <a:xfrm>
              <a:off x="598392" y="2456225"/>
              <a:ext cx="4474537" cy="452070"/>
              <a:chOff x="-4331" y="1857465"/>
              <a:chExt cx="4474537" cy="452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E79AE57-3CCC-F3D6-DADD-5EF9429F72A1}"/>
                  </a:ext>
                </a:extLst>
              </p:cNvPr>
              <p:cNvGrpSpPr/>
              <p:nvPr/>
            </p:nvGrpSpPr>
            <p:grpSpPr>
              <a:xfrm>
                <a:off x="0" y="1857465"/>
                <a:ext cx="4470206" cy="452070"/>
                <a:chOff x="-180994" y="1857465"/>
                <a:chExt cx="4651200" cy="45207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CD5993B-B968-3241-6C97-2EB61B4C7A48}"/>
                    </a:ext>
                  </a:extLst>
                </p:cNvPr>
                <p:cNvSpPr/>
                <p:nvPr/>
              </p:nvSpPr>
              <p:spPr>
                <a:xfrm>
                  <a:off x="-180994" y="1857465"/>
                  <a:ext cx="4651200" cy="4520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7D89B7-4798-8A44-938D-C70FF99F9BA7}"/>
                    </a:ext>
                  </a:extLst>
                </p:cNvPr>
                <p:cNvSpPr txBox="1"/>
                <p:nvPr/>
              </p:nvSpPr>
              <p:spPr>
                <a:xfrm>
                  <a:off x="325616" y="1974356"/>
                  <a:ext cx="4053883" cy="2177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defTabSz="990679">
                    <a:defRPr/>
                  </a:pPr>
                  <a:r>
                    <a:rPr lang="ko-KR" altLang="en-US" sz="1400" dirty="0">
                      <a:ln>
                        <a:noFill/>
                      </a:ln>
                      <a:solidFill>
                        <a:prstClr val="white"/>
                      </a:solidFill>
                      <a:latin typeface="+mj-ea"/>
                      <a:ea typeface="+mj-ea"/>
                    </a:rPr>
                    <a:t>목표</a:t>
                  </a:r>
                  <a:endParaRPr lang="en-US" altLang="ko-KR" sz="14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12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1AFED289-1B17-F8F5-7B84-8149262133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4F6AE0D-87C9-42AE-4346-CC442207E37F}"/>
              </a:ext>
            </a:extLst>
          </p:cNvPr>
          <p:cNvGrpSpPr/>
          <p:nvPr/>
        </p:nvGrpSpPr>
        <p:grpSpPr>
          <a:xfrm>
            <a:off x="623170" y="4594789"/>
            <a:ext cx="3566887" cy="1981320"/>
            <a:chOff x="4398269" y="2671606"/>
            <a:chExt cx="4481240" cy="2380083"/>
          </a:xfrm>
        </p:grpSpPr>
        <p:sp>
          <p:nvSpPr>
            <p:cNvPr id="29" name="사각형: 둥근 모서리 36">
              <a:extLst>
                <a:ext uri="{FF2B5EF4-FFF2-40B4-BE49-F238E27FC236}">
                  <a16:creationId xmlns:a16="http://schemas.microsoft.com/office/drawing/2014/main" id="{36B5FD33-2C71-7076-5353-EA3649D370ED}"/>
                </a:ext>
              </a:extLst>
            </p:cNvPr>
            <p:cNvSpPr/>
            <p:nvPr/>
          </p:nvSpPr>
          <p:spPr>
            <a:xfrm>
              <a:off x="4398269" y="2671607"/>
              <a:ext cx="4481240" cy="2380082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880932-420C-51EE-6165-4A523617D6F4}"/>
                </a:ext>
              </a:extLst>
            </p:cNvPr>
            <p:cNvSpPr txBox="1"/>
            <p:nvPr/>
          </p:nvSpPr>
          <p:spPr>
            <a:xfrm>
              <a:off x="4398269" y="2671606"/>
              <a:ext cx="4481240" cy="420971"/>
            </a:xfrm>
            <a:prstGeom prst="round2SameRect">
              <a:avLst/>
            </a:prstGeom>
            <a:solidFill>
              <a:srgbClr val="1C5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3E27C6-9C92-7538-DC6C-B0DE170E2323}"/>
                </a:ext>
              </a:extLst>
            </p:cNvPr>
            <p:cNvSpPr txBox="1"/>
            <p:nvPr/>
          </p:nvSpPr>
          <p:spPr>
            <a:xfrm>
              <a:off x="4823241" y="2777365"/>
              <a:ext cx="3746290" cy="2588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ln>
                    <a:noFill/>
                  </a:ln>
                  <a:latin typeface="+mj-ea"/>
                  <a:ea typeface="+mj-ea"/>
                </a:rPr>
                <a:t>대시보드</a:t>
              </a:r>
              <a:endParaRPr kumimoji="1" lang="ko-KR" altLang="en-US" sz="140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6D3584D2-AA38-51E2-00A5-9A46190BC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690" y="4455598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7" name="Text Box 40">
              <a:extLst>
                <a:ext uri="{FF2B5EF4-FFF2-40B4-BE49-F238E27FC236}">
                  <a16:creationId xmlns:a16="http://schemas.microsoft.com/office/drawing/2014/main" id="{0DB54CD7-7385-89F4-7C95-FD3BAE8E8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511" y="4464511"/>
              <a:ext cx="3992262" cy="18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ore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관리자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사이트 </a:t>
              </a:r>
              <a:r>
                <a:rPr lang="ko-KR" altLang="en-US" sz="1000" kern="0" spc="-30" dirty="0" err="1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메인페이지에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대시보드 제공</a:t>
              </a:r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F9FEBE50-19FB-0CFE-635C-DCE56B5C6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690" y="4750745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9" name="Text Box 40">
              <a:extLst>
                <a:ext uri="{FF2B5EF4-FFF2-40B4-BE49-F238E27FC236}">
                  <a16:creationId xmlns:a16="http://schemas.microsoft.com/office/drawing/2014/main" id="{3DEA7D5F-48BB-3E34-DC04-B807057DB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1353" y="4729994"/>
              <a:ext cx="3906579" cy="18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en-US" altLang="ko-KR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JAVA 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기반 </a:t>
              </a:r>
              <a:r>
                <a:rPr lang="en-US" altLang="ko-KR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API 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서버 구현 및 </a:t>
              </a:r>
              <a:r>
                <a:rPr lang="en-US" altLang="ko-KR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AJAX 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데이터 연계 개발</a:t>
              </a:r>
            </a:p>
          </p:txBody>
        </p:sp>
        <p:pic>
          <p:nvPicPr>
            <p:cNvPr id="70" name="Picture 4" descr="Power BI 서비스의 비즈니스 사용자 대시보드 - Power BI | Microsoft Learn">
              <a:extLst>
                <a:ext uri="{FF2B5EF4-FFF2-40B4-BE49-F238E27FC236}">
                  <a16:creationId xmlns:a16="http://schemas.microsoft.com/office/drawing/2014/main" id="{0B3641EE-1DDF-AABF-D0E6-B32226874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820" y="3166670"/>
              <a:ext cx="1547452" cy="122803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626DC6F-CD9E-81D0-D2B7-C6BAE1569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6495" y="3049742"/>
              <a:ext cx="465553" cy="418998"/>
            </a:xfrm>
            <a:prstGeom prst="rect">
              <a:avLst/>
            </a:prstGeom>
          </p:spPr>
        </p:pic>
      </p:grpSp>
      <p:sp>
        <p:nvSpPr>
          <p:cNvPr id="74" name="사각형: 둥근 모서리 36">
            <a:extLst>
              <a:ext uri="{FF2B5EF4-FFF2-40B4-BE49-F238E27FC236}">
                <a16:creationId xmlns:a16="http://schemas.microsoft.com/office/drawing/2014/main" id="{FBF6F03B-4C98-A332-1B94-820027EBF881}"/>
              </a:ext>
            </a:extLst>
          </p:cNvPr>
          <p:cNvSpPr/>
          <p:nvPr/>
        </p:nvSpPr>
        <p:spPr>
          <a:xfrm>
            <a:off x="4953943" y="4594790"/>
            <a:ext cx="3566887" cy="1981319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</a:ln>
          <a:effectLst>
            <a:outerShdw dist="3175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954CD0-FC01-23FB-D546-85A5DC5A2BCF}"/>
              </a:ext>
            </a:extLst>
          </p:cNvPr>
          <p:cNvSpPr txBox="1"/>
          <p:nvPr/>
        </p:nvSpPr>
        <p:spPr>
          <a:xfrm>
            <a:off x="4953943" y="4594789"/>
            <a:ext cx="3566887" cy="350441"/>
          </a:xfrm>
          <a:prstGeom prst="round2Same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97C61F-DC13-E7AF-7C50-B635494515AD}"/>
              </a:ext>
            </a:extLst>
          </p:cNvPr>
          <p:cNvSpPr txBox="1"/>
          <p:nvPr/>
        </p:nvSpPr>
        <p:spPr>
          <a:xfrm>
            <a:off x="5292204" y="4682829"/>
            <a:ext cx="2981896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noFill/>
                </a:ln>
                <a:latin typeface="+mj-ea"/>
                <a:ea typeface="+mj-ea"/>
              </a:rPr>
              <a:t>대시보드</a:t>
            </a:r>
            <a:endParaRPr kumimoji="1" lang="ko-KR" altLang="en-US" sz="140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9" name="Oval 11">
            <a:extLst>
              <a:ext uri="{FF2B5EF4-FFF2-40B4-BE49-F238E27FC236}">
                <a16:creationId xmlns:a16="http://schemas.microsoft.com/office/drawing/2014/main" id="{F3704C49-569A-8013-D9D1-1978E3A6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141" y="6079888"/>
            <a:ext cx="136883" cy="143160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0" name="Text Box 40">
            <a:extLst>
              <a:ext uri="{FF2B5EF4-FFF2-40B4-BE49-F238E27FC236}">
                <a16:creationId xmlns:a16="http://schemas.microsoft.com/office/drawing/2014/main" id="{594ECC2E-0413-7B67-EA61-1D4286909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487" y="6079888"/>
            <a:ext cx="317768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로그인을 통한 </a:t>
            </a:r>
            <a:r>
              <a:rPr lang="ko-KR" altLang="en-US" sz="1000" kern="0" spc="-30" dirty="0" err="1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메인페이지에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 대시보드 제공</a:t>
            </a:r>
          </a:p>
        </p:txBody>
      </p:sp>
      <p:sp>
        <p:nvSpPr>
          <p:cNvPr id="84" name="Oval 11">
            <a:extLst>
              <a:ext uri="{FF2B5EF4-FFF2-40B4-BE49-F238E27FC236}">
                <a16:creationId xmlns:a16="http://schemas.microsoft.com/office/drawing/2014/main" id="{3395688C-E8F4-D77F-A774-75491DC5B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141" y="6325586"/>
            <a:ext cx="136883" cy="143160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5" name="Text Box 40">
            <a:extLst>
              <a:ext uri="{FF2B5EF4-FFF2-40B4-BE49-F238E27FC236}">
                <a16:creationId xmlns:a16="http://schemas.microsoft.com/office/drawing/2014/main" id="{9F2D1BE5-07ED-0224-3109-5A2F16993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025" y="6296470"/>
            <a:ext cx="310948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JAVA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기반 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API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서버 구현 및 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AJAX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데이터 연계 개발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44E057-26FC-B8C7-2E40-064A63B4B8AB}"/>
              </a:ext>
            </a:extLst>
          </p:cNvPr>
          <p:cNvGrpSpPr/>
          <p:nvPr/>
        </p:nvGrpSpPr>
        <p:grpSpPr>
          <a:xfrm>
            <a:off x="625318" y="2449856"/>
            <a:ext cx="3551543" cy="1980958"/>
            <a:chOff x="5612354" y="2803849"/>
            <a:chExt cx="4481240" cy="2380082"/>
          </a:xfrm>
        </p:grpSpPr>
        <p:sp>
          <p:nvSpPr>
            <p:cNvPr id="89" name="사각형: 둥근 모서리 37">
              <a:extLst>
                <a:ext uri="{FF2B5EF4-FFF2-40B4-BE49-F238E27FC236}">
                  <a16:creationId xmlns:a16="http://schemas.microsoft.com/office/drawing/2014/main" id="{8146EED5-C5B5-977C-45AB-BBD8E21760C1}"/>
                </a:ext>
              </a:extLst>
            </p:cNvPr>
            <p:cNvSpPr/>
            <p:nvPr/>
          </p:nvSpPr>
          <p:spPr>
            <a:xfrm>
              <a:off x="5612354" y="2803849"/>
              <a:ext cx="4481240" cy="2380082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CBCECE-B347-69ED-9327-93FF774DEF97}"/>
                </a:ext>
              </a:extLst>
            </p:cNvPr>
            <p:cNvSpPr txBox="1"/>
            <p:nvPr/>
          </p:nvSpPr>
          <p:spPr>
            <a:xfrm>
              <a:off x="5612354" y="2803849"/>
              <a:ext cx="4481240" cy="420969"/>
            </a:xfrm>
            <a:prstGeom prst="round2SameRect">
              <a:avLst/>
            </a:prstGeom>
            <a:solidFill>
              <a:srgbClr val="1C5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7FEB61-A5B3-04C1-6034-45B0CDA22C89}"/>
                </a:ext>
              </a:extLst>
            </p:cNvPr>
            <p:cNvSpPr txBox="1"/>
            <p:nvPr/>
          </p:nvSpPr>
          <p:spPr>
            <a:xfrm>
              <a:off x="5979829" y="2909584"/>
              <a:ext cx="3746290" cy="2588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400" dirty="0">
                  <a:ln>
                    <a:noFill/>
                  </a:ln>
                  <a:latin typeface="+mj-ea"/>
                  <a:ea typeface="+mj-ea"/>
                </a:rPr>
                <a:t>인공위성 정보 관리</a:t>
              </a:r>
            </a:p>
          </p:txBody>
        </p:sp>
        <p:sp>
          <p:nvSpPr>
            <p:cNvPr id="93" name="Oval 11">
              <a:extLst>
                <a:ext uri="{FF2B5EF4-FFF2-40B4-BE49-F238E27FC236}">
                  <a16:creationId xmlns:a16="http://schemas.microsoft.com/office/drawing/2014/main" id="{226111B0-ACCB-5A1F-5853-3FDB64878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152" y="4587840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0" name="Text Box 40">
              <a:extLst>
                <a:ext uri="{FF2B5EF4-FFF2-40B4-BE49-F238E27FC236}">
                  <a16:creationId xmlns:a16="http://schemas.microsoft.com/office/drawing/2014/main" id="{99323B9E-9AC7-53BC-9873-472E60A9B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649" y="4596753"/>
              <a:ext cx="3992261" cy="184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수집된 인공위성 목록 제공</a:t>
              </a:r>
            </a:p>
          </p:txBody>
        </p:sp>
        <p:sp>
          <p:nvSpPr>
            <p:cNvPr id="121" name="Oval 11">
              <a:extLst>
                <a:ext uri="{FF2B5EF4-FFF2-40B4-BE49-F238E27FC236}">
                  <a16:creationId xmlns:a16="http://schemas.microsoft.com/office/drawing/2014/main" id="{4820088D-335B-230A-419C-94B53EB8B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152" y="4882987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2" name="Text Box 40">
              <a:extLst>
                <a:ext uri="{FF2B5EF4-FFF2-40B4-BE49-F238E27FC236}">
                  <a16:creationId xmlns:a16="http://schemas.microsoft.com/office/drawing/2014/main" id="{A4DE45C6-FF95-92C5-ABF8-0EABAB7AA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5922" y="4877418"/>
              <a:ext cx="3906580" cy="184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인공위성 정보 검색</a:t>
              </a:r>
              <a:r>
                <a:rPr lang="en-US" altLang="ko-KR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,</a:t>
              </a:r>
              <a:r>
                <a:rPr lang="ko-KR" altLang="en-US" sz="10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수정 기능 개발</a:t>
              </a:r>
            </a:p>
          </p:txBody>
        </p:sp>
        <p:pic>
          <p:nvPicPr>
            <p:cNvPr id="123" name="그림 122" descr="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B751C027-AE69-6396-7D61-CFC28E475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124" y="3358861"/>
              <a:ext cx="1958765" cy="10751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그림 123" descr="스크린샷, 텍스트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290010D8-82A8-24F9-9964-F88087B9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071" y="3344027"/>
              <a:ext cx="1810427" cy="10999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8DD94882-3183-741A-28D6-40A299E1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0904" y="3240095"/>
              <a:ext cx="465553" cy="418998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2A43FE3-5696-B324-08BA-993EE7E5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5856" y="3250263"/>
              <a:ext cx="465553" cy="418998"/>
            </a:xfrm>
            <a:prstGeom prst="rect">
              <a:avLst/>
            </a:prstGeom>
          </p:spPr>
        </p:pic>
      </p:grpSp>
      <p:sp>
        <p:nvSpPr>
          <p:cNvPr id="128" name="사각형: 둥근 모서리 37">
            <a:extLst>
              <a:ext uri="{FF2B5EF4-FFF2-40B4-BE49-F238E27FC236}">
                <a16:creationId xmlns:a16="http://schemas.microsoft.com/office/drawing/2014/main" id="{1CA2565F-C5CE-C563-D331-826E792D1FAF}"/>
              </a:ext>
            </a:extLst>
          </p:cNvPr>
          <p:cNvSpPr/>
          <p:nvPr/>
        </p:nvSpPr>
        <p:spPr>
          <a:xfrm>
            <a:off x="4967139" y="2449856"/>
            <a:ext cx="3551543" cy="1980958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</a:ln>
          <a:effectLst>
            <a:outerShdw dist="3175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F7DCD5-2E26-307D-F095-EF5DE2331685}"/>
              </a:ext>
            </a:extLst>
          </p:cNvPr>
          <p:cNvSpPr txBox="1"/>
          <p:nvPr/>
        </p:nvSpPr>
        <p:spPr>
          <a:xfrm>
            <a:off x="4967139" y="2449856"/>
            <a:ext cx="3551543" cy="350375"/>
          </a:xfrm>
          <a:prstGeom prst="round2Same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B3CF502-8741-3C91-5F5B-24AB40037503}"/>
              </a:ext>
            </a:extLst>
          </p:cNvPr>
          <p:cNvSpPr txBox="1"/>
          <p:nvPr/>
        </p:nvSpPr>
        <p:spPr>
          <a:xfrm>
            <a:off x="5258376" y="2537860"/>
            <a:ext cx="2969069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0" rIns="7200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defTabSz="990679">
              <a:defRPr/>
            </a:pPr>
            <a:r>
              <a:rPr lang="ko-KR" altLang="en-US" sz="1400" dirty="0">
                <a:ln>
                  <a:noFill/>
                </a:ln>
                <a:latin typeface="+mj-ea"/>
                <a:ea typeface="+mj-ea"/>
              </a:rPr>
              <a:t>인공위성 정보 관리</a:t>
            </a:r>
          </a:p>
        </p:txBody>
      </p:sp>
      <p:sp>
        <p:nvSpPr>
          <p:cNvPr id="133" name="Oval 11">
            <a:extLst>
              <a:ext uri="{FF2B5EF4-FFF2-40B4-BE49-F238E27FC236}">
                <a16:creationId xmlns:a16="http://schemas.microsoft.com/office/drawing/2014/main" id="{80ADA0D8-4496-75FF-CC15-9C46E5D9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37" y="3934684"/>
            <a:ext cx="136294" cy="143133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4" name="Text Box 40">
            <a:extLst>
              <a:ext uri="{FF2B5EF4-FFF2-40B4-BE49-F238E27FC236}">
                <a16:creationId xmlns:a16="http://schemas.microsoft.com/office/drawing/2014/main" id="{5DFC1487-B33B-4301-FD6A-907120591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760" y="3942102"/>
            <a:ext cx="316401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수집된 인공위성 목록 및 수집 기록 제공</a:t>
            </a:r>
          </a:p>
        </p:txBody>
      </p:sp>
      <p:sp>
        <p:nvSpPr>
          <p:cNvPr id="135" name="Oval 11">
            <a:extLst>
              <a:ext uri="{FF2B5EF4-FFF2-40B4-BE49-F238E27FC236}">
                <a16:creationId xmlns:a16="http://schemas.microsoft.com/office/drawing/2014/main" id="{9F5B248F-F0B8-F523-7B4A-BC44E5E6C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37" y="4180336"/>
            <a:ext cx="136294" cy="143133"/>
          </a:xfrm>
          <a:prstGeom prst="ellipse">
            <a:avLst/>
          </a:prstGeom>
          <a:solidFill>
            <a:srgbClr val="0465A0"/>
          </a:solidFill>
          <a:ln w="6350" algn="ctr">
            <a:noFill/>
            <a:round/>
            <a:headEnd type="none" w="sm" len="sm"/>
            <a:tailEnd type="none" w="sm" len="sm"/>
          </a:ln>
          <a:effectLst>
            <a:outerShdw dist="12700" dir="2700000" algn="tl" rotWithShape="0">
              <a:srgbClr val="023D62"/>
            </a:outerShdw>
          </a:effectLst>
        </p:spPr>
        <p:txBody>
          <a:bodyPr wrap="none" lIns="35165" tIns="35165" rIns="35165" bIns="35165" anchor="ctr"/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6" name="Text Box 40">
            <a:extLst>
              <a:ext uri="{FF2B5EF4-FFF2-40B4-BE49-F238E27FC236}">
                <a16:creationId xmlns:a16="http://schemas.microsoft.com/office/drawing/2014/main" id="{9DE49159-129A-1481-D909-97D236725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429" y="4188006"/>
            <a:ext cx="309610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8425" indent="-98425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19075" indent="-119063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303213" indent="-8255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defTabSz="914400" latinLnBrk="0">
              <a:spcBef>
                <a:spcPts val="300"/>
              </a:spcBef>
              <a:buClr>
                <a:prstClr val="white">
                  <a:lumMod val="65000"/>
                </a:prstClr>
              </a:buClr>
              <a:buSzPct val="120000"/>
              <a:defRPr/>
            </a:pP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인공위성 정보 검색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 수정</a:t>
            </a:r>
            <a:r>
              <a:rPr lang="en-US" altLang="ko-KR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000" kern="0" spc="-30" dirty="0">
                <a:ln w="3175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기능 개발</a:t>
            </a:r>
          </a:p>
        </p:txBody>
      </p:sp>
      <p:pic>
        <p:nvPicPr>
          <p:cNvPr id="142" name="그림 141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611A229F-7D61-1AB1-F8BE-7200BC002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7" y="5026352"/>
            <a:ext cx="1410744" cy="994347"/>
          </a:xfrm>
          <a:prstGeom prst="rect">
            <a:avLst/>
          </a:prstGeom>
        </p:spPr>
      </p:pic>
      <p:pic>
        <p:nvPicPr>
          <p:cNvPr id="144" name="그림 14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3B56C878-A68C-EFE3-24C3-B457EBA67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64" y="2929587"/>
            <a:ext cx="1341062" cy="902366"/>
          </a:xfrm>
          <a:prstGeom prst="rect">
            <a:avLst/>
          </a:prstGeom>
        </p:spPr>
      </p:pic>
      <p:pic>
        <p:nvPicPr>
          <p:cNvPr id="146" name="그림 14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6398799-CD74-E764-18EF-25FAE17150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6" y="2934570"/>
            <a:ext cx="1274482" cy="9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93134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2.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기대효과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인공위성 정보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관리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한국 상공 위성 정보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확인</a:t>
              </a: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8D279D-EC22-45B3-69E6-9094A992EC5C}"/>
              </a:ext>
            </a:extLst>
          </p:cNvPr>
          <p:cNvGrpSpPr/>
          <p:nvPr/>
        </p:nvGrpSpPr>
        <p:grpSpPr>
          <a:xfrm>
            <a:off x="241812" y="1759863"/>
            <a:ext cx="4588493" cy="3669440"/>
            <a:chOff x="598392" y="2376760"/>
            <a:chExt cx="4810115" cy="3707923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E299425-6CE9-9867-A664-59666628D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49" y="2376760"/>
              <a:ext cx="346258" cy="3707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E0053F-2785-FB7C-56CD-68030BB21761}"/>
                </a:ext>
              </a:extLst>
            </p:cNvPr>
            <p:cNvGrpSpPr/>
            <p:nvPr/>
          </p:nvGrpSpPr>
          <p:grpSpPr>
            <a:xfrm>
              <a:off x="598392" y="2456225"/>
              <a:ext cx="4474537" cy="452070"/>
              <a:chOff x="-4331" y="1857465"/>
              <a:chExt cx="4474537" cy="45207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FA7C88-0359-4F20-C793-F3EFD0F3293F}"/>
                  </a:ext>
                </a:extLst>
              </p:cNvPr>
              <p:cNvSpPr/>
              <p:nvPr/>
            </p:nvSpPr>
            <p:spPr>
              <a:xfrm>
                <a:off x="0" y="1857465"/>
                <a:ext cx="4470206" cy="4520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4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D5DC3943-AD3C-972A-F817-87354FD383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3667DDF-2C85-DC38-F380-700CAE572390}"/>
                </a:ext>
              </a:extLst>
            </p:cNvPr>
            <p:cNvGrpSpPr/>
            <p:nvPr/>
          </p:nvGrpSpPr>
          <p:grpSpPr>
            <a:xfrm>
              <a:off x="598392" y="3003897"/>
              <a:ext cx="4413870" cy="577994"/>
              <a:chOff x="1657957" y="2473278"/>
              <a:chExt cx="2768598" cy="30522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5479008-1405-BC32-AAAD-7F1BD4B4E82E}"/>
                  </a:ext>
                </a:extLst>
              </p:cNvPr>
              <p:cNvSpPr/>
              <p:nvPr/>
            </p:nvSpPr>
            <p:spPr>
              <a:xfrm>
                <a:off x="1657957" y="2473278"/>
                <a:ext cx="2768598" cy="305229"/>
              </a:xfrm>
              <a:prstGeom prst="rect">
                <a:avLst/>
              </a:prstGeom>
              <a:solidFill>
                <a:srgbClr val="DFE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983A7C3-B7DE-3B9E-6BDF-F6E41A421639}"/>
                  </a:ext>
                </a:extLst>
              </p:cNvPr>
              <p:cNvGrpSpPr/>
              <p:nvPr/>
            </p:nvGrpSpPr>
            <p:grpSpPr>
              <a:xfrm>
                <a:off x="1657957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4F5A584-045C-E06A-C2EC-669B30E866CF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BBB4954-05CF-DD0B-4C44-B92BA49B62C6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6EFC88A-580E-DAC0-9787-05A459AFD9F5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0FA67C-9307-1E96-63B0-BEE44956AE7D}"/>
                  </a:ext>
                </a:extLst>
              </p:cNvPr>
              <p:cNvGrpSpPr/>
              <p:nvPr/>
            </p:nvGrpSpPr>
            <p:grpSpPr>
              <a:xfrm flipH="1">
                <a:off x="4344066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AD33D4B-3D76-F846-316C-A84C575B9D60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6DB24C2-92DD-93A8-3B14-B927E8BC6EF7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A22B54BB-62B8-44C2-CFEA-8780FF66B921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506163-67DD-8CC8-A82A-A71F01CA7CF6}"/>
              </a:ext>
            </a:extLst>
          </p:cNvPr>
          <p:cNvGrpSpPr/>
          <p:nvPr/>
        </p:nvGrpSpPr>
        <p:grpSpPr>
          <a:xfrm>
            <a:off x="4621321" y="1759863"/>
            <a:ext cx="4588492" cy="3669440"/>
            <a:chOff x="598392" y="2376760"/>
            <a:chExt cx="4810115" cy="3707923"/>
          </a:xfrm>
        </p:grpSpPr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BCBD7422-D662-341E-682A-EC5A73CBE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49" y="2376760"/>
              <a:ext cx="346258" cy="3707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18B1CA6-CA07-A66B-4993-B8383D2A71D8}"/>
                </a:ext>
              </a:extLst>
            </p:cNvPr>
            <p:cNvGrpSpPr/>
            <p:nvPr/>
          </p:nvGrpSpPr>
          <p:grpSpPr>
            <a:xfrm>
              <a:off x="598392" y="2456225"/>
              <a:ext cx="4474537" cy="452070"/>
              <a:chOff x="-4331" y="1857465"/>
              <a:chExt cx="4474537" cy="45207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CC7EDDA-A86C-CC92-E698-CBE01C56167F}"/>
                  </a:ext>
                </a:extLst>
              </p:cNvPr>
              <p:cNvGrpSpPr/>
              <p:nvPr/>
            </p:nvGrpSpPr>
            <p:grpSpPr>
              <a:xfrm>
                <a:off x="0" y="1857465"/>
                <a:ext cx="4470206" cy="452070"/>
                <a:chOff x="-180994" y="1857465"/>
                <a:chExt cx="4651200" cy="452070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ED7FA41-B6D3-8E99-ED83-612850618602}"/>
                    </a:ext>
                  </a:extLst>
                </p:cNvPr>
                <p:cNvSpPr/>
                <p:nvPr/>
              </p:nvSpPr>
              <p:spPr>
                <a:xfrm>
                  <a:off x="-180994" y="1857465"/>
                  <a:ext cx="4651200" cy="4520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C6078B7-F93C-3310-DCC2-0E54C4C2D392}"/>
                    </a:ext>
                  </a:extLst>
                </p:cNvPr>
                <p:cNvSpPr txBox="1"/>
                <p:nvPr/>
              </p:nvSpPr>
              <p:spPr>
                <a:xfrm>
                  <a:off x="325616" y="1974355"/>
                  <a:ext cx="4053883" cy="2177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defTabSz="990679">
                    <a:defRPr/>
                  </a:pPr>
                  <a:r>
                    <a:rPr lang="ko-KR" altLang="en-US" sz="1400" b="0" i="0" u="none" strike="noStrike" dirty="0">
                      <a:effectLst/>
                      <a:latin typeface="+mj-ea"/>
                      <a:ea typeface="+mj-ea"/>
                    </a:rPr>
                    <a:t>충돌 및 추락 위험 최소화</a:t>
                  </a:r>
                  <a:endParaRPr lang="en-US" altLang="ko-KR" sz="1400" dirty="0">
                    <a:ln>
                      <a:noFill/>
                    </a:ln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113" name="Picture 3" descr="C:\Users\Administrator\Desktop\Vector Smart Object.png">
                <a:extLst>
                  <a:ext uri="{FF2B5EF4-FFF2-40B4-BE49-F238E27FC236}">
                    <a16:creationId xmlns:a16="http://schemas.microsoft.com/office/drawing/2014/main" id="{BD951F64-D2CF-3952-9310-24BDAC03CA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87"/>
              <a:stretch/>
            </p:blipFill>
            <p:spPr bwMode="auto">
              <a:xfrm flipH="1">
                <a:off x="-4331" y="1865078"/>
                <a:ext cx="553661" cy="4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D974990-1FDF-9307-3109-CE698EB09AA0}"/>
                </a:ext>
              </a:extLst>
            </p:cNvPr>
            <p:cNvGrpSpPr/>
            <p:nvPr/>
          </p:nvGrpSpPr>
          <p:grpSpPr>
            <a:xfrm>
              <a:off x="598392" y="3003897"/>
              <a:ext cx="4413870" cy="577994"/>
              <a:chOff x="1657957" y="2473278"/>
              <a:chExt cx="2768598" cy="305229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896426EA-5A4D-74B5-4D55-207C3764D949}"/>
                  </a:ext>
                </a:extLst>
              </p:cNvPr>
              <p:cNvSpPr/>
              <p:nvPr/>
            </p:nvSpPr>
            <p:spPr>
              <a:xfrm>
                <a:off x="1657957" y="2473278"/>
                <a:ext cx="2768598" cy="305229"/>
              </a:xfrm>
              <a:prstGeom prst="rect">
                <a:avLst/>
              </a:prstGeom>
              <a:solidFill>
                <a:srgbClr val="DFE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805925-88FE-A1FD-0EBC-8F9E44EFB04B}"/>
                  </a:ext>
                </a:extLst>
              </p:cNvPr>
              <p:cNvSpPr txBox="1"/>
              <p:nvPr/>
            </p:nvSpPr>
            <p:spPr>
              <a:xfrm>
                <a:off x="2330940" y="2536555"/>
                <a:ext cx="1456693" cy="1806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ko-KR" altLang="en-US" sz="11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인공위성의 위치</a:t>
                </a:r>
                <a:r>
                  <a:rPr lang="en-US" altLang="ko-KR" sz="11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, </a:t>
                </a:r>
                <a:r>
                  <a:rPr lang="ko-KR" altLang="en-US" sz="11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운동 상태 등을 </a:t>
                </a:r>
                <a:endParaRPr lang="en-US" altLang="ko-KR" sz="1100" b="0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  <a:p>
                <a:pPr defTabSz="990679">
                  <a:defRPr/>
                </a:pPr>
                <a:r>
                  <a:rPr lang="ko-KR" altLang="en-US" sz="11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실시간으로 모니터링하고 추적가능</a:t>
                </a:r>
                <a:endParaRPr lang="en-US" altLang="ko-KR" sz="1100" dirty="0">
                  <a:ln>
                    <a:noFill/>
                  </a:ln>
                  <a:solidFill>
                    <a:srgbClr val="1952AF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5329D83-65F1-6BB3-179D-F6EE4D2A39B9}"/>
                  </a:ext>
                </a:extLst>
              </p:cNvPr>
              <p:cNvGrpSpPr/>
              <p:nvPr/>
            </p:nvGrpSpPr>
            <p:grpSpPr>
              <a:xfrm>
                <a:off x="1657957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40BBECCB-CDC8-855A-C0CC-899AA4F59B80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93647AE7-5184-6DB4-C01B-8A02AB3A2A10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CAA8E991-0390-3DE4-8ABF-AF940FB61022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A3127174-A8F6-14B6-E9F1-BA96527ADC5F}"/>
                  </a:ext>
                </a:extLst>
              </p:cNvPr>
              <p:cNvGrpSpPr/>
              <p:nvPr/>
            </p:nvGrpSpPr>
            <p:grpSpPr>
              <a:xfrm flipH="1">
                <a:off x="4344066" y="2473278"/>
                <a:ext cx="82489" cy="305229"/>
                <a:chOff x="822387" y="2339311"/>
                <a:chExt cx="82489" cy="305229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EC7A7BBC-C68A-582A-D8D3-329EA539F2C0}"/>
                    </a:ext>
                  </a:extLst>
                </p:cNvPr>
                <p:cNvSpPr/>
                <p:nvPr/>
              </p:nvSpPr>
              <p:spPr>
                <a:xfrm>
                  <a:off x="822388" y="2339311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26E7683C-8573-5601-6D6E-D2DE2A735D30}"/>
                    </a:ext>
                  </a:extLst>
                </p:cNvPr>
                <p:cNvSpPr/>
                <p:nvPr/>
              </p:nvSpPr>
              <p:spPr>
                <a:xfrm>
                  <a:off x="822388" y="2608540"/>
                  <a:ext cx="82488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5358B14-13E0-3213-9591-077AB99D8B01}"/>
                    </a:ext>
                  </a:extLst>
                </p:cNvPr>
                <p:cNvSpPr/>
                <p:nvPr/>
              </p:nvSpPr>
              <p:spPr>
                <a:xfrm rot="5400000">
                  <a:off x="687774" y="2473926"/>
                  <a:ext cx="305226" cy="36000"/>
                </a:xfrm>
                <a:prstGeom prst="rect">
                  <a:avLst/>
                </a:prstGeom>
                <a:solidFill>
                  <a:srgbClr val="1C5CC6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C56735F-085D-B452-50AD-330B7AFF1B92}"/>
              </a:ext>
            </a:extLst>
          </p:cNvPr>
          <p:cNvGrpSpPr/>
          <p:nvPr/>
        </p:nvGrpSpPr>
        <p:grpSpPr>
          <a:xfrm>
            <a:off x="4645620" y="3047096"/>
            <a:ext cx="4131456" cy="2791400"/>
            <a:chOff x="1107897" y="1228612"/>
            <a:chExt cx="6928206" cy="4400776"/>
          </a:xfrm>
        </p:grpSpPr>
        <p:pic>
          <p:nvPicPr>
            <p:cNvPr id="64" name="그림 63" descr="텍스트, 지도, 아틀라스, 스크린샷이(가) 표시된 사진&#10;&#10;자동 생성된 설명">
              <a:extLst>
                <a:ext uri="{FF2B5EF4-FFF2-40B4-BE49-F238E27FC236}">
                  <a16:creationId xmlns:a16="http://schemas.microsoft.com/office/drawing/2014/main" id="{61CCE6C3-5CE8-BC98-3ADB-88BABDE6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897" y="1228612"/>
              <a:ext cx="6928206" cy="4400776"/>
            </a:xfrm>
            <a:prstGeom prst="rect">
              <a:avLst/>
            </a:prstGeom>
          </p:spPr>
        </p:pic>
        <p:pic>
          <p:nvPicPr>
            <p:cNvPr id="66" name="그림 65" descr="스크린샷, 디자인, 예술이(가) 표시된 사진&#10;&#10;자동 생성된 설명">
              <a:extLst>
                <a:ext uri="{FF2B5EF4-FFF2-40B4-BE49-F238E27FC236}">
                  <a16:creationId xmlns:a16="http://schemas.microsoft.com/office/drawing/2014/main" id="{7AA20C40-274E-AAB3-29C4-9B643463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080" y="2940525"/>
              <a:ext cx="345996" cy="345996"/>
            </a:xfrm>
            <a:prstGeom prst="rect">
              <a:avLst/>
            </a:prstGeom>
          </p:spPr>
        </p:pic>
        <p:pic>
          <p:nvPicPr>
            <p:cNvPr id="67" name="그림 66" descr="스크린샷, 디자인, 예술이(가) 표시된 사진&#10;&#10;자동 생성된 설명">
              <a:extLst>
                <a:ext uri="{FF2B5EF4-FFF2-40B4-BE49-F238E27FC236}">
                  <a16:creationId xmlns:a16="http://schemas.microsoft.com/office/drawing/2014/main" id="{28012DDF-F943-03D2-44CB-C9C869476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337" y="3944941"/>
              <a:ext cx="345996" cy="345996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591367B-235F-859E-FD9C-FD1A443A9F4A}"/>
              </a:ext>
            </a:extLst>
          </p:cNvPr>
          <p:cNvSpPr txBox="1"/>
          <p:nvPr/>
        </p:nvSpPr>
        <p:spPr>
          <a:xfrm>
            <a:off x="1103299" y="2505794"/>
            <a:ext cx="245580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defTabSz="990679">
              <a:defRPr/>
            </a:pP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</a:rPr>
              <a:t>인공위성 정보 관리 및 </a:t>
            </a:r>
            <a:endParaRPr lang="en-US" altLang="ko-KR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990679">
              <a:defRPr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비식별위성 네이밍을 통한 관리 효율화</a:t>
            </a:r>
            <a:endParaRPr lang="en-US" altLang="ko-KR" sz="1100" dirty="0">
              <a:ln>
                <a:noFill/>
              </a:ln>
              <a:solidFill>
                <a:srgbClr val="1952AF"/>
              </a:solidFill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C2911B-845D-6B90-EC7C-EB608644788A}"/>
              </a:ext>
            </a:extLst>
          </p:cNvPr>
          <p:cNvSpPr txBox="1"/>
          <p:nvPr/>
        </p:nvSpPr>
        <p:spPr>
          <a:xfrm>
            <a:off x="712064" y="1945027"/>
            <a:ext cx="3716622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algn="l" defTabSz="990679">
              <a:defRPr/>
            </a:pPr>
            <a:r>
              <a:rPr lang="ko-KR" altLang="en-US" sz="1400" b="0" i="0" u="none" strike="noStrike" dirty="0">
                <a:effectLst/>
                <a:latin typeface="+mj-ea"/>
                <a:ea typeface="+mj-ea"/>
              </a:rPr>
              <a:t>인공위성 </a:t>
            </a:r>
            <a:r>
              <a:rPr lang="ko-KR" altLang="en-US" sz="1400" dirty="0">
                <a:latin typeface="+mj-ea"/>
                <a:ea typeface="+mj-ea"/>
              </a:rPr>
              <a:t>관리</a:t>
            </a:r>
            <a:r>
              <a:rPr lang="ko-KR" altLang="en-US" sz="1400" b="0" i="0" u="none" strike="noStrike" dirty="0">
                <a:effectLst/>
                <a:latin typeface="+mj-ea"/>
                <a:ea typeface="+mj-ea"/>
              </a:rPr>
              <a:t> 효율화</a:t>
            </a:r>
            <a:endParaRPr lang="en-US" altLang="ko-KR" sz="1400" dirty="0">
              <a:ln>
                <a:noFill/>
              </a:ln>
              <a:latin typeface="+mj-ea"/>
              <a:ea typeface="+mj-ea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3717B94-2EA9-4CEB-34EB-33D5DFCDB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9" y="3193429"/>
            <a:ext cx="3750130" cy="26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4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0" y="410764"/>
            <a:ext cx="9144000" cy="651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2834628" y="1980447"/>
            <a:ext cx="6316027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0" y="169845"/>
            <a:ext cx="154889" cy="369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171158" y="2174626"/>
            <a:ext cx="3566597" cy="599502"/>
            <a:chOff x="3782820" y="2299785"/>
            <a:chExt cx="4254530" cy="71513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2856718" cy="277038"/>
              <a:chOff x="3782820" y="2166221"/>
              <a:chExt cx="2856718" cy="2770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2" y="2166221"/>
                <a:ext cx="2323316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주요 문제점 극복사항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1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4254530" cy="277038"/>
              <a:chOff x="3782820" y="2637709"/>
              <a:chExt cx="4254530" cy="27703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1" y="2637709"/>
                <a:ext cx="3721129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과제를 통해 배운 내용 및 향후 계획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2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112795" y="1564727"/>
            <a:ext cx="2483052" cy="38702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2515" b="1" dirty="0">
                <a:solidFill>
                  <a:srgbClr val="1C5CC6"/>
                </a:solidFill>
                <a:latin typeface="+mj-ea"/>
                <a:ea typeface="+mj-ea"/>
              </a:rPr>
              <a:t>과제를 통한 교훈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187484" y="169844"/>
            <a:ext cx="1663513" cy="369433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175421" y="3761419"/>
            <a:ext cx="1663513" cy="10275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134676" y="1401179"/>
            <a:ext cx="1877206" cy="141898"/>
            <a:chOff x="3739941" y="1432302"/>
            <a:chExt cx="2108669" cy="158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1" y="1432302"/>
              <a:ext cx="2107949" cy="15817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92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10" y="1432302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274707" y="1980447"/>
            <a:ext cx="1564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409921" y="1017960"/>
            <a:ext cx="1194516" cy="1031949"/>
            <a:chOff x="1713915" y="1334790"/>
            <a:chExt cx="1424916" cy="123099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41916" y="1334790"/>
              <a:ext cx="588955" cy="12309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6706" b="1" dirty="0">
                  <a:solidFill>
                    <a:srgbClr val="66FFFF"/>
                  </a:solidFill>
                  <a:latin typeface="+mj-ea"/>
                  <a:ea typeface="+mj-ea"/>
                </a:rPr>
                <a:t>5</a:t>
              </a:r>
              <a:endParaRPr lang="ko-KR" altLang="en-US" sz="6706" b="1" dirty="0">
                <a:solidFill>
                  <a:srgbClr val="66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3915" y="1975154"/>
              <a:ext cx="1424916" cy="369360"/>
              <a:chOff x="1713915" y="1975154"/>
              <a:chExt cx="1424916" cy="36936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3915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dirty="0">
                    <a:solidFill>
                      <a:schemeClr val="bg1"/>
                    </a:solidFill>
                    <a:latin typeface="+mj-ea"/>
                    <a:ea typeface="+mj-ea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0967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0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195406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주요 문제점 극복사항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협업 과정에서의 문제점 및 해결방안</a:t>
              </a:r>
            </a:p>
          </p:txBody>
        </p:sp>
      </p:grp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7E6C24E8-1523-E8C8-3557-5652D83333FD}"/>
              </a:ext>
            </a:extLst>
          </p:cNvPr>
          <p:cNvSpPr/>
          <p:nvPr/>
        </p:nvSpPr>
        <p:spPr>
          <a:xfrm>
            <a:off x="743551" y="2964933"/>
            <a:ext cx="3713194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서버</a:t>
            </a:r>
            <a:r>
              <a:rPr lang="en-US" altLang="ko-KR" sz="1200" dirty="0">
                <a:solidFill>
                  <a:srgbClr val="374151"/>
                </a:solidFill>
                <a:latin typeface="+mj-ea"/>
                <a:ea typeface="+mj-ea"/>
              </a:rPr>
              <a:t>, DB, FE</a:t>
            </a:r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 개발자가 각각 다른 환경에서 작업하여 다양한 문제들이 발생</a:t>
            </a:r>
            <a:endParaRPr lang="en-US" altLang="ko-KR" sz="1200" b="0" i="0" dirty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BB8082-98B6-2803-3613-280E42B5D2DE}"/>
              </a:ext>
            </a:extLst>
          </p:cNvPr>
          <p:cNvGrpSpPr/>
          <p:nvPr/>
        </p:nvGrpSpPr>
        <p:grpSpPr>
          <a:xfrm>
            <a:off x="881118" y="2665657"/>
            <a:ext cx="3393254" cy="288513"/>
            <a:chOff x="7942306" y="6646068"/>
            <a:chExt cx="1712094" cy="288513"/>
          </a:xfrm>
        </p:grpSpPr>
        <p:sp>
          <p:nvSpPr>
            <p:cNvPr id="5" name="사각형: 둥근 위쪽 모서리 52">
              <a:extLst>
                <a:ext uri="{FF2B5EF4-FFF2-40B4-BE49-F238E27FC236}">
                  <a16:creationId xmlns:a16="http://schemas.microsoft.com/office/drawing/2014/main" id="{7E25C406-3118-B4CA-8797-322C784DA5C0}"/>
                </a:ext>
              </a:extLst>
            </p:cNvPr>
            <p:cNvSpPr/>
            <p:nvPr/>
          </p:nvSpPr>
          <p:spPr>
            <a:xfrm>
              <a:off x="7942306" y="6646068"/>
              <a:ext cx="1712094" cy="288513"/>
            </a:xfrm>
            <a:prstGeom prst="round2Same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7DACF4-2EFF-6622-29F1-016785801983}"/>
                </a:ext>
              </a:extLst>
            </p:cNvPr>
            <p:cNvSpPr txBox="1"/>
            <p:nvPr/>
          </p:nvSpPr>
          <p:spPr>
            <a:xfrm>
              <a:off x="8417061" y="6709259"/>
              <a:ext cx="85895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각자 다른 환경에서 개발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0E93AE-DD72-AA5A-04CE-991B43035FAA}"/>
              </a:ext>
            </a:extLst>
          </p:cNvPr>
          <p:cNvSpPr/>
          <p:nvPr/>
        </p:nvSpPr>
        <p:spPr>
          <a:xfrm>
            <a:off x="743551" y="4556290"/>
            <a:ext cx="3713194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i="0" dirty="0">
                <a:solidFill>
                  <a:srgbClr val="374151"/>
                </a:solidFill>
                <a:effectLst/>
                <a:latin typeface="+mj-ea"/>
                <a:ea typeface="+mj-ea"/>
              </a:rPr>
              <a:t>진행 사항 공유에 대한 소통 부족</a:t>
            </a:r>
            <a:endParaRPr lang="en-US" altLang="ko-KR" sz="1200" b="0" i="0" dirty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F0CF1B-EF9E-D123-65ED-53AC0AAF25D0}"/>
              </a:ext>
            </a:extLst>
          </p:cNvPr>
          <p:cNvGrpSpPr/>
          <p:nvPr/>
        </p:nvGrpSpPr>
        <p:grpSpPr>
          <a:xfrm>
            <a:off x="881118" y="4257014"/>
            <a:ext cx="3393254" cy="288513"/>
            <a:chOff x="7942306" y="6646068"/>
            <a:chExt cx="1712094" cy="288513"/>
          </a:xfrm>
        </p:grpSpPr>
        <p:sp>
          <p:nvSpPr>
            <p:cNvPr id="13" name="사각형: 둥근 위쪽 모서리 52">
              <a:extLst>
                <a:ext uri="{FF2B5EF4-FFF2-40B4-BE49-F238E27FC236}">
                  <a16:creationId xmlns:a16="http://schemas.microsoft.com/office/drawing/2014/main" id="{84E26E88-99DD-6AE8-ABEC-DDCC15EADB99}"/>
                </a:ext>
              </a:extLst>
            </p:cNvPr>
            <p:cNvSpPr/>
            <p:nvPr/>
          </p:nvSpPr>
          <p:spPr>
            <a:xfrm>
              <a:off x="7942306" y="6646068"/>
              <a:ext cx="1712094" cy="288513"/>
            </a:xfrm>
            <a:prstGeom prst="round2Same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C67B1F-3E10-EB5C-2FC0-8C0DD6DAE8B2}"/>
                </a:ext>
              </a:extLst>
            </p:cNvPr>
            <p:cNvSpPr txBox="1"/>
            <p:nvPr/>
          </p:nvSpPr>
          <p:spPr>
            <a:xfrm>
              <a:off x="8599848" y="6709259"/>
              <a:ext cx="49337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의사소통 부족</a:t>
              </a:r>
            </a:p>
          </p:txBody>
        </p: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1576C7FF-73A7-52AC-7E8F-1765E655CB4E}"/>
              </a:ext>
            </a:extLst>
          </p:cNvPr>
          <p:cNvSpPr/>
          <p:nvPr/>
        </p:nvSpPr>
        <p:spPr>
          <a:xfrm>
            <a:off x="4869630" y="2964933"/>
            <a:ext cx="3713194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모두가 같은 화면을 보면서 테스트할 수 있도록 </a:t>
            </a:r>
            <a:endParaRPr lang="en-US" altLang="ko-KR" sz="1200" dirty="0">
              <a:solidFill>
                <a:srgbClr val="37415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한 서버에 통합하는 방법을 배움</a:t>
            </a:r>
            <a:endParaRPr lang="en-US" altLang="ko-KR" sz="1200" b="0" i="0" dirty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4B806B4-0D5E-30E2-BAAD-DCC327242762}"/>
              </a:ext>
            </a:extLst>
          </p:cNvPr>
          <p:cNvGrpSpPr/>
          <p:nvPr/>
        </p:nvGrpSpPr>
        <p:grpSpPr>
          <a:xfrm>
            <a:off x="5007197" y="2665657"/>
            <a:ext cx="3393254" cy="288513"/>
            <a:chOff x="7942306" y="6646068"/>
            <a:chExt cx="1712094" cy="288513"/>
          </a:xfrm>
        </p:grpSpPr>
        <p:sp>
          <p:nvSpPr>
            <p:cNvPr id="25" name="사각형: 둥근 위쪽 모서리 52">
              <a:extLst>
                <a:ext uri="{FF2B5EF4-FFF2-40B4-BE49-F238E27FC236}">
                  <a16:creationId xmlns:a16="http://schemas.microsoft.com/office/drawing/2014/main" id="{7708C25B-ADFC-804C-5BC3-207D1F4FEBA7}"/>
                </a:ext>
              </a:extLst>
            </p:cNvPr>
            <p:cNvSpPr/>
            <p:nvPr/>
          </p:nvSpPr>
          <p:spPr>
            <a:xfrm>
              <a:off x="7942306" y="6646068"/>
              <a:ext cx="1712094" cy="288513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F92FC2-D02D-86DC-640A-AE4F27AC427E}"/>
                </a:ext>
              </a:extLst>
            </p:cNvPr>
            <p:cNvSpPr txBox="1"/>
            <p:nvPr/>
          </p:nvSpPr>
          <p:spPr>
            <a:xfrm>
              <a:off x="8691245" y="6709259"/>
              <a:ext cx="310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해결방안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2CB1545-DA6F-E4B4-B6C4-2247C1C3A1B2}"/>
              </a:ext>
            </a:extLst>
          </p:cNvPr>
          <p:cNvSpPr/>
          <p:nvPr/>
        </p:nvSpPr>
        <p:spPr>
          <a:xfrm>
            <a:off x="4869630" y="4556290"/>
            <a:ext cx="3713194" cy="996131"/>
          </a:xfrm>
          <a:prstGeom prst="roundRect">
            <a:avLst>
              <a:gd name="adj" fmla="val 7786"/>
            </a:avLst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i="0" dirty="0">
                <a:solidFill>
                  <a:srgbClr val="374151"/>
                </a:solidFill>
                <a:effectLst/>
                <a:latin typeface="+mj-ea"/>
                <a:ea typeface="+mj-ea"/>
              </a:rPr>
              <a:t>Slack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ea"/>
                <a:ea typeface="+mj-ea"/>
              </a:rPr>
              <a:t>을 통한 </a:t>
            </a:r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실시간 </a:t>
            </a:r>
            <a:r>
              <a:rPr lang="ko-KR" altLang="en-US" sz="1200" dirty="0" err="1">
                <a:solidFill>
                  <a:srgbClr val="374151"/>
                </a:solidFill>
                <a:latin typeface="+mj-ea"/>
                <a:ea typeface="+mj-ea"/>
              </a:rPr>
              <a:t>질답</a:t>
            </a:r>
            <a:endParaRPr lang="en-US" altLang="ko-KR" sz="1200" b="0" i="0" dirty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+mj-ea"/>
                <a:ea typeface="+mj-ea"/>
              </a:rPr>
              <a:t>정기적인 회의를 통해 진행사항과 어려움 공유</a:t>
            </a:r>
            <a:endParaRPr lang="en-US" altLang="ko-KR" sz="1200" b="0" i="0" dirty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57EFA4-0DA9-AB1F-5746-3074D01448F9}"/>
              </a:ext>
            </a:extLst>
          </p:cNvPr>
          <p:cNvGrpSpPr/>
          <p:nvPr/>
        </p:nvGrpSpPr>
        <p:grpSpPr>
          <a:xfrm>
            <a:off x="5007197" y="4257014"/>
            <a:ext cx="3393254" cy="288513"/>
            <a:chOff x="7942306" y="6646068"/>
            <a:chExt cx="1712094" cy="288513"/>
          </a:xfrm>
        </p:grpSpPr>
        <p:sp>
          <p:nvSpPr>
            <p:cNvPr id="29" name="사각형: 둥근 위쪽 모서리 52">
              <a:extLst>
                <a:ext uri="{FF2B5EF4-FFF2-40B4-BE49-F238E27FC236}">
                  <a16:creationId xmlns:a16="http://schemas.microsoft.com/office/drawing/2014/main" id="{1429BEE7-624A-8C2A-67B4-A977B51BB5A5}"/>
                </a:ext>
              </a:extLst>
            </p:cNvPr>
            <p:cNvSpPr/>
            <p:nvPr/>
          </p:nvSpPr>
          <p:spPr>
            <a:xfrm>
              <a:off x="7942306" y="6646068"/>
              <a:ext cx="1712094" cy="288513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F9BE85-9BFF-4392-A7C2-90776A89559E}"/>
                </a:ext>
              </a:extLst>
            </p:cNvPr>
            <p:cNvSpPr txBox="1"/>
            <p:nvPr/>
          </p:nvSpPr>
          <p:spPr>
            <a:xfrm>
              <a:off x="8691244" y="6709259"/>
              <a:ext cx="310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해결방안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7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310181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2.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과제를 통해 배운 내용 및 향후 계획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endParaRPr lang="ko-KR" altLang="en-US" sz="2300" b="1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C95994-BC67-3820-8634-282C8C9FD24E}"/>
              </a:ext>
            </a:extLst>
          </p:cNvPr>
          <p:cNvGrpSpPr/>
          <p:nvPr/>
        </p:nvGrpSpPr>
        <p:grpSpPr>
          <a:xfrm>
            <a:off x="-275876" y="1959888"/>
            <a:ext cx="9792406" cy="4548448"/>
            <a:chOff x="-10546" y="2028097"/>
            <a:chExt cx="10907713" cy="50710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90B7F1-8C08-852E-9B85-67CC607F9225}"/>
                </a:ext>
              </a:extLst>
            </p:cNvPr>
            <p:cNvSpPr/>
            <p:nvPr/>
          </p:nvSpPr>
          <p:spPr>
            <a:xfrm>
              <a:off x="-10546" y="6304211"/>
              <a:ext cx="10907713" cy="7948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6B796A1-7C85-2ACF-5A50-065BA59E821B}"/>
                </a:ext>
              </a:extLst>
            </p:cNvPr>
            <p:cNvSpPr/>
            <p:nvPr/>
          </p:nvSpPr>
          <p:spPr>
            <a:xfrm>
              <a:off x="938109" y="4304431"/>
              <a:ext cx="4313601" cy="2320105"/>
            </a:xfrm>
            <a:prstGeom prst="roundRect">
              <a:avLst>
                <a:gd name="adj" fmla="val 0"/>
              </a:avLst>
            </a:prstGeom>
            <a:solidFill>
              <a:srgbClr val="047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C1239E1-CC93-1463-9583-BEBBCC90AD6C}"/>
                </a:ext>
              </a:extLst>
            </p:cNvPr>
            <p:cNvSpPr/>
            <p:nvPr/>
          </p:nvSpPr>
          <p:spPr>
            <a:xfrm>
              <a:off x="807864" y="2028097"/>
              <a:ext cx="4554583" cy="4740007"/>
            </a:xfrm>
            <a:prstGeom prst="roundRect">
              <a:avLst>
                <a:gd name="adj" fmla="val 3967"/>
              </a:avLst>
            </a:prstGeom>
            <a:solidFill>
              <a:srgbClr val="002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D4D0EB5-A4E3-6DE8-75B1-A4CCFE99F826}"/>
                </a:ext>
              </a:extLst>
            </p:cNvPr>
            <p:cNvSpPr/>
            <p:nvPr/>
          </p:nvSpPr>
          <p:spPr>
            <a:xfrm>
              <a:off x="917808" y="2432050"/>
              <a:ext cx="4343699" cy="4192486"/>
            </a:xfrm>
            <a:prstGeom prst="roundRect">
              <a:avLst>
                <a:gd name="adj" fmla="val 20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왼쪽 대괄호 7">
              <a:extLst>
                <a:ext uri="{FF2B5EF4-FFF2-40B4-BE49-F238E27FC236}">
                  <a16:creationId xmlns:a16="http://schemas.microsoft.com/office/drawing/2014/main" id="{5770F3AD-68F8-A5E7-3FE7-5A9B3EA29DF9}"/>
                </a:ext>
              </a:extLst>
            </p:cNvPr>
            <p:cNvSpPr/>
            <p:nvPr/>
          </p:nvSpPr>
          <p:spPr>
            <a:xfrm rot="5400000">
              <a:off x="3040413" y="125935"/>
              <a:ext cx="136183" cy="4318800"/>
            </a:xfrm>
            <a:prstGeom prst="leftBracket">
              <a:avLst>
                <a:gd name="adj" fmla="val 1132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D64B7-D02C-FF55-87FA-81959263FD3E}"/>
                </a:ext>
              </a:extLst>
            </p:cNvPr>
            <p:cNvSpPr txBox="1"/>
            <p:nvPr/>
          </p:nvSpPr>
          <p:spPr>
            <a:xfrm>
              <a:off x="2561487" y="2128351"/>
              <a:ext cx="1094039" cy="257352"/>
            </a:xfrm>
            <a:prstGeom prst="rect">
              <a:avLst/>
            </a:prstGeom>
            <a:solidFill>
              <a:srgbClr val="002D76"/>
            </a:solidFill>
            <a:ln>
              <a:noFill/>
            </a:ln>
            <a:effectLst/>
          </p:spPr>
          <p:txBody>
            <a:bodyPr wrap="non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500" b="1" dirty="0">
                  <a:ln>
                    <a:noFill/>
                  </a:ln>
                  <a:solidFill>
                    <a:srgbClr val="66FFFF"/>
                  </a:solidFill>
                  <a:latin typeface="+mj-ea"/>
                  <a:ea typeface="+mj-ea"/>
                </a:rPr>
                <a:t>배운 내용</a:t>
              </a:r>
              <a:endParaRPr lang="ko-KR" altLang="en-US" sz="1500" b="1" dirty="0">
                <a:ln>
                  <a:noFill/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DE9FD9-2407-53FC-6842-C2D1CF5A4FD2}"/>
                </a:ext>
              </a:extLst>
            </p:cNvPr>
            <p:cNvSpPr txBox="1"/>
            <p:nvPr/>
          </p:nvSpPr>
          <p:spPr>
            <a:xfrm>
              <a:off x="1303181" y="3162620"/>
              <a:ext cx="2283396" cy="480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40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의사소통과 조율의 중요성</a:t>
              </a:r>
              <a:endPara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l">
                <a:buClr>
                  <a:prstClr val="white">
                    <a:lumMod val="50000"/>
                  </a:prstClr>
                </a:buClr>
                <a:defRPr/>
              </a:pPr>
              <a:endPara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사각형: 둥근 모서리 6">
              <a:extLst>
                <a:ext uri="{FF2B5EF4-FFF2-40B4-BE49-F238E27FC236}">
                  <a16:creationId xmlns:a16="http://schemas.microsoft.com/office/drawing/2014/main" id="{E5069D44-DCBF-70C0-15D2-1C7CD4C625E7}"/>
                </a:ext>
              </a:extLst>
            </p:cNvPr>
            <p:cNvSpPr/>
            <p:nvPr/>
          </p:nvSpPr>
          <p:spPr>
            <a:xfrm>
              <a:off x="5510839" y="2028097"/>
              <a:ext cx="4554583" cy="4740006"/>
            </a:xfrm>
            <a:prstGeom prst="roundRect">
              <a:avLst>
                <a:gd name="adj" fmla="val 3967"/>
              </a:avLst>
            </a:prstGeom>
            <a:solidFill>
              <a:srgbClr val="002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사각형: 둥근 모서리 9">
              <a:extLst>
                <a:ext uri="{FF2B5EF4-FFF2-40B4-BE49-F238E27FC236}">
                  <a16:creationId xmlns:a16="http://schemas.microsoft.com/office/drawing/2014/main" id="{68770E52-77D9-326B-FB2C-D9C5FC42DEC2}"/>
                </a:ext>
              </a:extLst>
            </p:cNvPr>
            <p:cNvSpPr/>
            <p:nvPr/>
          </p:nvSpPr>
          <p:spPr>
            <a:xfrm>
              <a:off x="5588165" y="2432050"/>
              <a:ext cx="4361582" cy="4192486"/>
            </a:xfrm>
            <a:prstGeom prst="roundRect">
              <a:avLst>
                <a:gd name="adj" fmla="val 20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왼쪽 대괄호 11">
              <a:extLst>
                <a:ext uri="{FF2B5EF4-FFF2-40B4-BE49-F238E27FC236}">
                  <a16:creationId xmlns:a16="http://schemas.microsoft.com/office/drawing/2014/main" id="{EAB010DA-ED63-1BA6-7FCE-19479B5E2670}"/>
                </a:ext>
              </a:extLst>
            </p:cNvPr>
            <p:cNvSpPr/>
            <p:nvPr/>
          </p:nvSpPr>
          <p:spPr>
            <a:xfrm rot="5400000">
              <a:off x="7700865" y="125936"/>
              <a:ext cx="136183" cy="4318800"/>
            </a:xfrm>
            <a:prstGeom prst="leftBracket">
              <a:avLst>
                <a:gd name="adj" fmla="val 1132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80EF0D-968C-35BD-156B-C005A673D68B}"/>
                </a:ext>
              </a:extLst>
            </p:cNvPr>
            <p:cNvSpPr txBox="1"/>
            <p:nvPr/>
          </p:nvSpPr>
          <p:spPr>
            <a:xfrm>
              <a:off x="7221938" y="2128351"/>
              <a:ext cx="1094039" cy="257352"/>
            </a:xfrm>
            <a:prstGeom prst="rect">
              <a:avLst/>
            </a:prstGeom>
            <a:solidFill>
              <a:srgbClr val="002D76"/>
            </a:solidFill>
            <a:ln>
              <a:noFill/>
            </a:ln>
            <a:effectLst/>
          </p:spPr>
          <p:txBody>
            <a:bodyPr wrap="non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500" b="1" dirty="0">
                  <a:ln>
                    <a:noFill/>
                  </a:ln>
                  <a:solidFill>
                    <a:srgbClr val="66FFFF"/>
                  </a:solidFill>
                  <a:latin typeface="+mj-ea"/>
                  <a:ea typeface="+mj-ea"/>
                </a:rPr>
                <a:t>향후 계획</a:t>
              </a:r>
              <a:endParaRPr lang="ko-KR" altLang="en-US" sz="1500" b="1" dirty="0">
                <a:ln>
                  <a:noFill/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225C0ED-7E18-AD35-B042-42584091D18B}"/>
                </a:ext>
              </a:extLst>
            </p:cNvPr>
            <p:cNvSpPr/>
            <p:nvPr/>
          </p:nvSpPr>
          <p:spPr>
            <a:xfrm>
              <a:off x="1290267" y="3834960"/>
              <a:ext cx="1857601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새로운 기술 습득</a:t>
              </a:r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84DBB5A-E106-7CD4-B3E7-8BE93F65E73F}"/>
              </a:ext>
            </a:extLst>
          </p:cNvPr>
          <p:cNvSpPr/>
          <p:nvPr/>
        </p:nvSpPr>
        <p:spPr>
          <a:xfrm>
            <a:off x="891930" y="2693036"/>
            <a:ext cx="1667662" cy="191799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 의사소통의 중요성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9D85C8-9C59-593E-BDEE-D02F009B8599}"/>
              </a:ext>
            </a:extLst>
          </p:cNvPr>
          <p:cNvSpPr txBox="1"/>
          <p:nvPr/>
        </p:nvSpPr>
        <p:spPr>
          <a:xfrm>
            <a:off x="899645" y="3921054"/>
            <a:ext cx="3993879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관리</a:t>
            </a:r>
            <a:r>
              <a: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AJAX</a:t>
            </a: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통신</a:t>
            </a:r>
            <a:r>
              <a: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CORS</a:t>
            </a: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에러처리 등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각자 처음 접하는</a:t>
            </a:r>
            <a:r>
              <a: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새로운 기술을 습득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8EFC36D-1C34-4F27-F653-7B7BB0C2D04A}"/>
              </a:ext>
            </a:extLst>
          </p:cNvPr>
          <p:cNvSpPr/>
          <p:nvPr/>
        </p:nvSpPr>
        <p:spPr>
          <a:xfrm>
            <a:off x="903523" y="4651591"/>
            <a:ext cx="1667662" cy="191799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오프라인 회의의 중요성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1518CB-FEE2-9AD5-BB80-16D3315F577D}"/>
              </a:ext>
            </a:extLst>
          </p:cNvPr>
          <p:cNvSpPr txBox="1"/>
          <p:nvPr/>
        </p:nvSpPr>
        <p:spPr>
          <a:xfrm>
            <a:off x="903523" y="4967860"/>
            <a:ext cx="3993879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시간을 내서 오프라인으로 만나 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함께 작업하는 것이 효율적임을 깨달음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56FDE30-E760-A94A-959F-31415622FD7B}"/>
              </a:ext>
            </a:extLst>
          </p:cNvPr>
          <p:cNvSpPr/>
          <p:nvPr/>
        </p:nvSpPr>
        <p:spPr>
          <a:xfrm>
            <a:off x="5131912" y="2645268"/>
            <a:ext cx="1667662" cy="191799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 학습 및 프로젝트 보충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E06D30-2E2A-9CFF-A64C-DAD19A560142}"/>
              </a:ext>
            </a:extLst>
          </p:cNvPr>
          <p:cNvSpPr txBox="1"/>
          <p:nvPr/>
        </p:nvSpPr>
        <p:spPr>
          <a:xfrm>
            <a:off x="5026742" y="2992557"/>
            <a:ext cx="3993879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부족한 역량을 고려하여 프로젝트 목표에서 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제외되었던</a:t>
            </a:r>
            <a:r>
              <a: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부분들에 대해 학습</a:t>
            </a:r>
            <a:r>
              <a:rPr lang="en-US" altLang="ko-KR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및 적용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58EE198-B0D2-C990-6DE9-9FE71068227F}"/>
              </a:ext>
            </a:extLst>
          </p:cNvPr>
          <p:cNvSpPr/>
          <p:nvPr/>
        </p:nvSpPr>
        <p:spPr>
          <a:xfrm>
            <a:off x="5143505" y="3642187"/>
            <a:ext cx="1667662" cy="191799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팀 프로젝트 활동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328F94-0701-ECB6-5EB6-3A896291EC7C}"/>
              </a:ext>
            </a:extLst>
          </p:cNvPr>
          <p:cNvSpPr txBox="1"/>
          <p:nvPr/>
        </p:nvSpPr>
        <p:spPr>
          <a:xfrm>
            <a:off x="5026743" y="3948720"/>
            <a:ext cx="3993879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배운 협업 경험을 적용하고 발전시키기 위해</a:t>
            </a:r>
            <a:endParaRPr lang="en-US" altLang="ko-KR" sz="140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l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40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다양한 팀 활동에 적극 참여할 것</a:t>
            </a:r>
          </a:p>
        </p:txBody>
      </p:sp>
    </p:spTree>
    <p:extLst>
      <p:ext uri="{BB962C8B-B14F-4D97-AF65-F5344CB8AC3E}">
        <p14:creationId xmlns:p14="http://schemas.microsoft.com/office/powerpoint/2010/main" val="407761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647642B-2291-1994-1070-15D50123D464}"/>
              </a:ext>
            </a:extLst>
          </p:cNvPr>
          <p:cNvGrpSpPr/>
          <p:nvPr/>
        </p:nvGrpSpPr>
        <p:grpSpPr>
          <a:xfrm>
            <a:off x="1982369" y="2174446"/>
            <a:ext cx="1506823" cy="461868"/>
            <a:chOff x="2276928" y="2439746"/>
            <a:chExt cx="1708429" cy="523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F11A3C-5AF8-BAB7-FBFA-9FA8EB8A0BFA}"/>
                </a:ext>
              </a:extLst>
            </p:cNvPr>
            <p:cNvSpPr txBox="1"/>
            <p:nvPr/>
          </p:nvSpPr>
          <p:spPr>
            <a:xfrm>
              <a:off x="2276928" y="2640262"/>
              <a:ext cx="1708429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+mj-ea"/>
                  <a:ea typeface="+mj-ea"/>
                </a:rPr>
                <a:t>프로젝트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7956F2-9FEF-F0F8-FE57-87CD17A03639}"/>
                </a:ext>
              </a:extLst>
            </p:cNvPr>
            <p:cNvSpPr txBox="1"/>
            <p:nvPr/>
          </p:nvSpPr>
          <p:spPr>
            <a:xfrm>
              <a:off x="2276928" y="2439746"/>
              <a:ext cx="737896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+mj-ea"/>
                  <a:ea typeface="+mj-ea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+mj-ea"/>
                  <a:ea typeface="+mj-ea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+mj-ea"/>
                  <a:ea typeface="+mj-ea"/>
                </a:rPr>
                <a:t>01</a:t>
              </a:r>
              <a:endParaRPr lang="ko-KR" altLang="en-US" sz="882" b="1" dirty="0">
                <a:solidFill>
                  <a:srgbClr val="047C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09D870-02D2-DB65-7F4A-2FE469EF1A32}"/>
              </a:ext>
            </a:extLst>
          </p:cNvPr>
          <p:cNvGrpSpPr/>
          <p:nvPr/>
        </p:nvGrpSpPr>
        <p:grpSpPr>
          <a:xfrm rot="5400000">
            <a:off x="959265" y="3090013"/>
            <a:ext cx="799152" cy="927017"/>
            <a:chOff x="4577918" y="2713243"/>
            <a:chExt cx="1109706" cy="1287258"/>
          </a:xfrm>
        </p:grpSpPr>
        <p:sp>
          <p:nvSpPr>
            <p:cNvPr id="9" name="육각형 55">
              <a:extLst>
                <a:ext uri="{FF2B5EF4-FFF2-40B4-BE49-F238E27FC236}">
                  <a16:creationId xmlns:a16="http://schemas.microsoft.com/office/drawing/2014/main" id="{C3E8B9E9-A247-2291-A090-0EA00B80CE3F}"/>
                </a:ext>
              </a:extLst>
            </p:cNvPr>
            <p:cNvSpPr/>
            <p:nvPr/>
          </p:nvSpPr>
          <p:spPr>
            <a:xfrm rot="5400000">
              <a:off x="4489142" y="2802019"/>
              <a:ext cx="1287258" cy="1109706"/>
            </a:xfrm>
            <a:prstGeom prst="hexagon">
              <a:avLst/>
            </a:prstGeom>
            <a:gradFill>
              <a:gsLst>
                <a:gs pos="3000">
                  <a:srgbClr val="002D76"/>
                </a:gs>
                <a:gs pos="100000">
                  <a:srgbClr val="1C5CC6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+mj-ea"/>
                <a:ea typeface="+mj-ea"/>
              </a:endParaRPr>
            </a:p>
          </p:txBody>
        </p:sp>
        <p:sp>
          <p:nvSpPr>
            <p:cNvPr id="10" name="육각형 56">
              <a:extLst>
                <a:ext uri="{FF2B5EF4-FFF2-40B4-BE49-F238E27FC236}">
                  <a16:creationId xmlns:a16="http://schemas.microsoft.com/office/drawing/2014/main" id="{4224BD9B-5CC2-539B-6F69-81A31A05092D}"/>
                </a:ext>
              </a:extLst>
            </p:cNvPr>
            <p:cNvSpPr/>
            <p:nvPr/>
          </p:nvSpPr>
          <p:spPr>
            <a:xfrm rot="5400000">
              <a:off x="4591288" y="2890077"/>
              <a:ext cx="1082968" cy="9335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818E19-AF6A-5B7C-BA97-860FB93AEC43}"/>
              </a:ext>
            </a:extLst>
          </p:cNvPr>
          <p:cNvGrpSpPr/>
          <p:nvPr/>
        </p:nvGrpSpPr>
        <p:grpSpPr>
          <a:xfrm>
            <a:off x="1982368" y="3322580"/>
            <a:ext cx="1506823" cy="461868"/>
            <a:chOff x="2276928" y="2439746"/>
            <a:chExt cx="1708431" cy="523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7C65C0-5079-993A-4570-93F2C9827282}"/>
                </a:ext>
              </a:extLst>
            </p:cNvPr>
            <p:cNvSpPr txBox="1"/>
            <p:nvPr/>
          </p:nvSpPr>
          <p:spPr>
            <a:xfrm>
              <a:off x="2276928" y="2640262"/>
              <a:ext cx="1708431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+mj-ea"/>
                  <a:ea typeface="+mj-ea"/>
                </a:rPr>
                <a:t>과제 해결방안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BBD64-DA56-1B16-AB46-00B47831C1E2}"/>
                </a:ext>
              </a:extLst>
            </p:cNvPr>
            <p:cNvSpPr txBox="1"/>
            <p:nvPr/>
          </p:nvSpPr>
          <p:spPr>
            <a:xfrm>
              <a:off x="2276928" y="2439746"/>
              <a:ext cx="737896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+mj-ea"/>
                  <a:ea typeface="+mj-ea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+mj-ea"/>
                  <a:ea typeface="+mj-ea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+mj-ea"/>
                  <a:ea typeface="+mj-ea"/>
                </a:rPr>
                <a:t>02</a:t>
              </a:r>
              <a:endParaRPr lang="ko-KR" altLang="en-US" sz="882" b="1" dirty="0">
                <a:solidFill>
                  <a:srgbClr val="047C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37410C-658E-D4C1-9637-8953BD80CE73}"/>
              </a:ext>
            </a:extLst>
          </p:cNvPr>
          <p:cNvGrpSpPr/>
          <p:nvPr/>
        </p:nvGrpSpPr>
        <p:grpSpPr>
          <a:xfrm>
            <a:off x="1982368" y="4470714"/>
            <a:ext cx="1506823" cy="461868"/>
            <a:chOff x="2276928" y="2439746"/>
            <a:chExt cx="1708431" cy="523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4FF32-7736-9C25-AC8E-69B1E48C8A76}"/>
                </a:ext>
              </a:extLst>
            </p:cNvPr>
            <p:cNvSpPr txBox="1"/>
            <p:nvPr/>
          </p:nvSpPr>
          <p:spPr>
            <a:xfrm>
              <a:off x="2276928" y="2640262"/>
              <a:ext cx="1708431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+mj-ea"/>
                  <a:ea typeface="+mj-ea"/>
                </a:rPr>
                <a:t>주요 개발내용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E700E-6996-71F9-28A0-D45E2B8AB234}"/>
                </a:ext>
              </a:extLst>
            </p:cNvPr>
            <p:cNvSpPr txBox="1"/>
            <p:nvPr/>
          </p:nvSpPr>
          <p:spPr>
            <a:xfrm>
              <a:off x="2276928" y="2439746"/>
              <a:ext cx="737896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+mj-ea"/>
                  <a:ea typeface="+mj-ea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+mj-ea"/>
                  <a:ea typeface="+mj-ea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+mj-ea"/>
                  <a:ea typeface="+mj-ea"/>
                </a:rPr>
                <a:t>03</a:t>
              </a:r>
              <a:endParaRPr lang="ko-KR" altLang="en-US" sz="882" b="1" dirty="0">
                <a:solidFill>
                  <a:srgbClr val="047C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4D1A13-0617-8E7F-F527-4AA43C40CB50}"/>
              </a:ext>
            </a:extLst>
          </p:cNvPr>
          <p:cNvGrpSpPr/>
          <p:nvPr/>
        </p:nvGrpSpPr>
        <p:grpSpPr>
          <a:xfrm>
            <a:off x="895333" y="2005811"/>
            <a:ext cx="927017" cy="799152"/>
            <a:chOff x="752352" y="1952394"/>
            <a:chExt cx="1051048" cy="90607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A2AC1E9-BB83-CB36-528B-48465BF8E71B}"/>
                </a:ext>
              </a:extLst>
            </p:cNvPr>
            <p:cNvGrpSpPr/>
            <p:nvPr/>
          </p:nvGrpSpPr>
          <p:grpSpPr>
            <a:xfrm rot="5400000">
              <a:off x="824838" y="1879908"/>
              <a:ext cx="906076" cy="1051048"/>
              <a:chOff x="4577918" y="2713243"/>
              <a:chExt cx="1109706" cy="1287258"/>
            </a:xfrm>
          </p:grpSpPr>
          <p:sp>
            <p:nvSpPr>
              <p:cNvPr id="20" name="육각형 36">
                <a:extLst>
                  <a:ext uri="{FF2B5EF4-FFF2-40B4-BE49-F238E27FC236}">
                    <a16:creationId xmlns:a16="http://schemas.microsoft.com/office/drawing/2014/main" id="{BA5D879D-28DB-4C94-FCD6-67D4B132227C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  <p:sp>
            <p:nvSpPr>
              <p:cNvPr id="21" name="육각형 37">
                <a:extLst>
                  <a:ext uri="{FF2B5EF4-FFF2-40B4-BE49-F238E27FC236}">
                    <a16:creationId xmlns:a16="http://schemas.microsoft.com/office/drawing/2014/main" id="{9D0F27BD-34FD-A8BC-0DD2-F3605BFDBBEE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00F3AF-2820-2C50-2C8F-2F21BFA01618}"/>
                </a:ext>
              </a:extLst>
            </p:cNvPr>
            <p:cNvSpPr txBox="1"/>
            <p:nvPr/>
          </p:nvSpPr>
          <p:spPr>
            <a:xfrm>
              <a:off x="983446" y="2220739"/>
              <a:ext cx="588863" cy="36938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411" dirty="0">
                  <a:latin typeface="+mj-ea"/>
                  <a:ea typeface="+mj-ea"/>
                </a:rPr>
                <a:t>제</a:t>
              </a:r>
              <a:r>
                <a:rPr lang="en-US" altLang="ko-KR" sz="2117" b="1" dirty="0">
                  <a:solidFill>
                    <a:srgbClr val="1C5CC6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411" dirty="0">
                  <a:latin typeface="+mj-ea"/>
                  <a:ea typeface="+mj-ea"/>
                </a:rPr>
                <a:t>장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ED5F6DF-276C-67A7-CA37-B9675208E077}"/>
              </a:ext>
            </a:extLst>
          </p:cNvPr>
          <p:cNvSpPr txBox="1"/>
          <p:nvPr/>
        </p:nvSpPr>
        <p:spPr>
          <a:xfrm>
            <a:off x="1093544" y="3390624"/>
            <a:ext cx="530594" cy="32579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411" dirty="0">
                <a:latin typeface="+mj-ea"/>
                <a:ea typeface="+mj-ea"/>
              </a:rPr>
              <a:t>제</a:t>
            </a:r>
            <a:r>
              <a:rPr lang="en-US" altLang="ko-KR" sz="2117" b="1" dirty="0">
                <a:solidFill>
                  <a:srgbClr val="1C5CC6"/>
                </a:solidFill>
                <a:latin typeface="+mj-ea"/>
                <a:ea typeface="+mj-ea"/>
              </a:rPr>
              <a:t>2</a:t>
            </a:r>
            <a:r>
              <a:rPr lang="ko-KR" altLang="en-US" sz="1411" dirty="0">
                <a:latin typeface="+mj-ea"/>
                <a:ea typeface="+mj-ea"/>
              </a:rPr>
              <a:t>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96E179-B088-13AE-2C07-4C6046B279A1}"/>
              </a:ext>
            </a:extLst>
          </p:cNvPr>
          <p:cNvGrpSpPr/>
          <p:nvPr/>
        </p:nvGrpSpPr>
        <p:grpSpPr>
          <a:xfrm>
            <a:off x="895333" y="4302079"/>
            <a:ext cx="927017" cy="799152"/>
            <a:chOff x="752352" y="4555894"/>
            <a:chExt cx="1051048" cy="9060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B946F64-8200-6E4C-3504-A83FF21C4FA4}"/>
                </a:ext>
              </a:extLst>
            </p:cNvPr>
            <p:cNvGrpSpPr/>
            <p:nvPr/>
          </p:nvGrpSpPr>
          <p:grpSpPr>
            <a:xfrm rot="5400000">
              <a:off x="824838" y="4483408"/>
              <a:ext cx="906076" cy="1051048"/>
              <a:chOff x="4577918" y="2713243"/>
              <a:chExt cx="1109706" cy="1287258"/>
            </a:xfrm>
          </p:grpSpPr>
          <p:sp>
            <p:nvSpPr>
              <p:cNvPr id="26" name="육각형 69">
                <a:extLst>
                  <a:ext uri="{FF2B5EF4-FFF2-40B4-BE49-F238E27FC236}">
                    <a16:creationId xmlns:a16="http://schemas.microsoft.com/office/drawing/2014/main" id="{762F483E-5DB1-9579-C8FE-2B6F5BBD699F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  <p:sp>
            <p:nvSpPr>
              <p:cNvPr id="27" name="육각형 70">
                <a:extLst>
                  <a:ext uri="{FF2B5EF4-FFF2-40B4-BE49-F238E27FC236}">
                    <a16:creationId xmlns:a16="http://schemas.microsoft.com/office/drawing/2014/main" id="{922AA5FC-20F0-A016-3E83-3A13CF9D36D6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A0C9CB-EB91-FCD0-CCFE-975C15E00653}"/>
                </a:ext>
              </a:extLst>
            </p:cNvPr>
            <p:cNvSpPr txBox="1"/>
            <p:nvPr/>
          </p:nvSpPr>
          <p:spPr>
            <a:xfrm>
              <a:off x="976177" y="4824239"/>
              <a:ext cx="603403" cy="36938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411" dirty="0">
                  <a:latin typeface="+mj-ea"/>
                  <a:ea typeface="+mj-ea"/>
                </a:rPr>
                <a:t>제</a:t>
              </a:r>
              <a:r>
                <a:rPr lang="en-US" altLang="ko-KR" sz="2117" b="1" dirty="0">
                  <a:solidFill>
                    <a:srgbClr val="1C5CC6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411" dirty="0">
                  <a:latin typeface="+mj-ea"/>
                  <a:ea typeface="+mj-ea"/>
                </a:rPr>
                <a:t>장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FCF22D-86F6-F771-E47A-C9865FCFA120}"/>
              </a:ext>
            </a:extLst>
          </p:cNvPr>
          <p:cNvGrpSpPr/>
          <p:nvPr/>
        </p:nvGrpSpPr>
        <p:grpSpPr>
          <a:xfrm>
            <a:off x="5817929" y="2174446"/>
            <a:ext cx="1506823" cy="461868"/>
            <a:chOff x="2276928" y="2439746"/>
            <a:chExt cx="1708429" cy="523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95330B-96B9-0F98-12C1-1515E44FFAFA}"/>
                </a:ext>
              </a:extLst>
            </p:cNvPr>
            <p:cNvSpPr txBox="1"/>
            <p:nvPr/>
          </p:nvSpPr>
          <p:spPr>
            <a:xfrm>
              <a:off x="2276928" y="2640262"/>
              <a:ext cx="1708429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+mj-ea"/>
                  <a:ea typeface="+mj-ea"/>
                </a:rPr>
                <a:t>개발성과 분석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03DF88-7CCB-3829-68A3-5D8EAEFBB3CF}"/>
                </a:ext>
              </a:extLst>
            </p:cNvPr>
            <p:cNvSpPr txBox="1"/>
            <p:nvPr/>
          </p:nvSpPr>
          <p:spPr>
            <a:xfrm>
              <a:off x="2276928" y="2439746"/>
              <a:ext cx="737896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+mj-ea"/>
                  <a:ea typeface="+mj-ea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+mj-ea"/>
                  <a:ea typeface="+mj-ea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+mj-ea"/>
                  <a:ea typeface="+mj-ea"/>
                </a:rPr>
                <a:t>04</a:t>
              </a:r>
              <a:endParaRPr lang="ko-KR" altLang="en-US" sz="882" b="1" dirty="0">
                <a:solidFill>
                  <a:srgbClr val="047C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71FA662-BEE6-B52A-A4A0-7A0BD6840B38}"/>
              </a:ext>
            </a:extLst>
          </p:cNvPr>
          <p:cNvGrpSpPr/>
          <p:nvPr/>
        </p:nvGrpSpPr>
        <p:grpSpPr>
          <a:xfrm rot="5400000">
            <a:off x="4794827" y="3090013"/>
            <a:ext cx="799152" cy="927017"/>
            <a:chOff x="4577918" y="2713243"/>
            <a:chExt cx="1109706" cy="1287258"/>
          </a:xfrm>
        </p:grpSpPr>
        <p:sp>
          <p:nvSpPr>
            <p:cNvPr id="32" name="육각형 55">
              <a:extLst>
                <a:ext uri="{FF2B5EF4-FFF2-40B4-BE49-F238E27FC236}">
                  <a16:creationId xmlns:a16="http://schemas.microsoft.com/office/drawing/2014/main" id="{6F662297-02D7-055A-B336-AD6ACC42170A}"/>
                </a:ext>
              </a:extLst>
            </p:cNvPr>
            <p:cNvSpPr/>
            <p:nvPr/>
          </p:nvSpPr>
          <p:spPr>
            <a:xfrm rot="5400000">
              <a:off x="4489142" y="2802019"/>
              <a:ext cx="1287258" cy="1109706"/>
            </a:xfrm>
            <a:prstGeom prst="hexagon">
              <a:avLst/>
            </a:prstGeom>
            <a:gradFill>
              <a:gsLst>
                <a:gs pos="3000">
                  <a:srgbClr val="002D76"/>
                </a:gs>
                <a:gs pos="100000">
                  <a:srgbClr val="1C5CC6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+mj-ea"/>
                <a:ea typeface="+mj-ea"/>
              </a:endParaRPr>
            </a:p>
          </p:txBody>
        </p:sp>
        <p:sp>
          <p:nvSpPr>
            <p:cNvPr id="33" name="육각형 56">
              <a:extLst>
                <a:ext uri="{FF2B5EF4-FFF2-40B4-BE49-F238E27FC236}">
                  <a16:creationId xmlns:a16="http://schemas.microsoft.com/office/drawing/2014/main" id="{BFD9AD92-8183-9C06-6D92-AF6E1BAE13EB}"/>
                </a:ext>
              </a:extLst>
            </p:cNvPr>
            <p:cNvSpPr/>
            <p:nvPr/>
          </p:nvSpPr>
          <p:spPr>
            <a:xfrm rot="5400000">
              <a:off x="4591288" y="2890077"/>
              <a:ext cx="1082968" cy="9335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145325E-3DE3-391C-3B3D-C1919CB73C87}"/>
              </a:ext>
            </a:extLst>
          </p:cNvPr>
          <p:cNvGrpSpPr/>
          <p:nvPr/>
        </p:nvGrpSpPr>
        <p:grpSpPr>
          <a:xfrm>
            <a:off x="5817930" y="3322580"/>
            <a:ext cx="1827423" cy="461868"/>
            <a:chOff x="2276928" y="2439746"/>
            <a:chExt cx="2071927" cy="5236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EBFAC7-0DE9-1A0F-3F47-6E43256D7E54}"/>
                </a:ext>
              </a:extLst>
            </p:cNvPr>
            <p:cNvSpPr txBox="1"/>
            <p:nvPr/>
          </p:nvSpPr>
          <p:spPr>
            <a:xfrm>
              <a:off x="2276928" y="2640262"/>
              <a:ext cx="2071927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+mj-ea"/>
                  <a:ea typeface="+mj-ea"/>
                </a:rPr>
                <a:t>과제를 통한 교훈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9EC0F3-9417-A4BF-C749-473F757E0C5E}"/>
                </a:ext>
              </a:extLst>
            </p:cNvPr>
            <p:cNvSpPr txBox="1"/>
            <p:nvPr/>
          </p:nvSpPr>
          <p:spPr>
            <a:xfrm>
              <a:off x="2276928" y="2439746"/>
              <a:ext cx="737896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+mj-ea"/>
                  <a:ea typeface="+mj-ea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+mj-ea"/>
                  <a:ea typeface="+mj-ea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+mj-ea"/>
                  <a:ea typeface="+mj-ea"/>
                </a:rPr>
                <a:t>05</a:t>
              </a:r>
              <a:endParaRPr lang="ko-KR" altLang="en-US" sz="882" b="1" dirty="0">
                <a:solidFill>
                  <a:srgbClr val="047C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6FA39E7-CFCE-7358-B4E3-7E54BE5383DD}"/>
              </a:ext>
            </a:extLst>
          </p:cNvPr>
          <p:cNvGrpSpPr/>
          <p:nvPr/>
        </p:nvGrpSpPr>
        <p:grpSpPr>
          <a:xfrm>
            <a:off x="4730895" y="2005811"/>
            <a:ext cx="927017" cy="799152"/>
            <a:chOff x="752352" y="1952394"/>
            <a:chExt cx="1051048" cy="90607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8ECF4EE-D02F-ADA4-B1E8-A266DF097E77}"/>
                </a:ext>
              </a:extLst>
            </p:cNvPr>
            <p:cNvGrpSpPr/>
            <p:nvPr/>
          </p:nvGrpSpPr>
          <p:grpSpPr>
            <a:xfrm rot="5400000">
              <a:off x="824838" y="1879908"/>
              <a:ext cx="906076" cy="1051048"/>
              <a:chOff x="4577918" y="2713243"/>
              <a:chExt cx="1109706" cy="1287258"/>
            </a:xfrm>
          </p:grpSpPr>
          <p:sp>
            <p:nvSpPr>
              <p:cNvPr id="43" name="육각형 36">
                <a:extLst>
                  <a:ext uri="{FF2B5EF4-FFF2-40B4-BE49-F238E27FC236}">
                    <a16:creationId xmlns:a16="http://schemas.microsoft.com/office/drawing/2014/main" id="{FCF27477-011A-E809-F444-BC0193F43A27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  <p:sp>
            <p:nvSpPr>
              <p:cNvPr id="44" name="육각형 37">
                <a:extLst>
                  <a:ext uri="{FF2B5EF4-FFF2-40B4-BE49-F238E27FC236}">
                    <a16:creationId xmlns:a16="http://schemas.microsoft.com/office/drawing/2014/main" id="{057152DB-86F2-5387-7B82-09DD34B6136B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E89E10-D3EA-F88D-4A9E-A61F7104FFC4}"/>
                </a:ext>
              </a:extLst>
            </p:cNvPr>
            <p:cNvSpPr txBox="1"/>
            <p:nvPr/>
          </p:nvSpPr>
          <p:spPr>
            <a:xfrm>
              <a:off x="983446" y="2220739"/>
              <a:ext cx="588863" cy="36938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411" dirty="0">
                  <a:latin typeface="+mj-ea"/>
                  <a:ea typeface="+mj-ea"/>
                </a:rPr>
                <a:t>제</a:t>
              </a:r>
              <a:r>
                <a:rPr lang="en-US" altLang="ko-KR" sz="2117" b="1" dirty="0">
                  <a:solidFill>
                    <a:srgbClr val="1C5CC6"/>
                  </a:solidFill>
                  <a:latin typeface="+mj-ea"/>
                  <a:ea typeface="+mj-ea"/>
                </a:rPr>
                <a:t>4</a:t>
              </a:r>
              <a:r>
                <a:rPr lang="ko-KR" altLang="en-US" sz="1411" dirty="0">
                  <a:latin typeface="+mj-ea"/>
                  <a:ea typeface="+mj-ea"/>
                </a:rPr>
                <a:t>장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9DDF1D-8D5C-035E-E11B-C17D7E3E6394}"/>
              </a:ext>
            </a:extLst>
          </p:cNvPr>
          <p:cNvSpPr txBox="1"/>
          <p:nvPr/>
        </p:nvSpPr>
        <p:spPr>
          <a:xfrm>
            <a:off x="4934716" y="3390624"/>
            <a:ext cx="519373" cy="32579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411" dirty="0">
                <a:latin typeface="+mj-ea"/>
                <a:ea typeface="+mj-ea"/>
              </a:rPr>
              <a:t>제</a:t>
            </a:r>
            <a:r>
              <a:rPr lang="en-US" altLang="ko-KR" sz="2117" b="1" dirty="0">
                <a:solidFill>
                  <a:srgbClr val="1C5CC6"/>
                </a:solidFill>
                <a:latin typeface="+mj-ea"/>
                <a:ea typeface="+mj-ea"/>
              </a:rPr>
              <a:t>5</a:t>
            </a:r>
            <a:r>
              <a:rPr lang="ko-KR" altLang="en-US" sz="1411" dirty="0">
                <a:latin typeface="+mj-ea"/>
                <a:ea typeface="+mj-ea"/>
              </a:rPr>
              <a:t>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07E8F35-3E46-2D02-4BB9-875ED2BC7B9A}"/>
              </a:ext>
            </a:extLst>
          </p:cNvPr>
          <p:cNvGrpSpPr/>
          <p:nvPr/>
        </p:nvGrpSpPr>
        <p:grpSpPr>
          <a:xfrm>
            <a:off x="793835" y="704399"/>
            <a:ext cx="7416477" cy="677108"/>
            <a:chOff x="701675" y="795816"/>
            <a:chExt cx="7416477" cy="67710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E4A947-E336-4420-8992-70479CDE3C16}"/>
                </a:ext>
              </a:extLst>
            </p:cNvPr>
            <p:cNvSpPr txBox="1"/>
            <p:nvPr/>
          </p:nvSpPr>
          <p:spPr>
            <a:xfrm>
              <a:off x="5014250" y="894124"/>
              <a:ext cx="3103902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100" dirty="0">
                  <a:solidFill>
                    <a:schemeClr val="bg1"/>
                  </a:solidFill>
                  <a:latin typeface="+mj-ea"/>
                  <a:ea typeface="+mj-ea"/>
                </a:rPr>
                <a:t>경상남도 산업단지 플랫폼 개발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CDB00-3A72-861B-19C6-E509FB144A6A}"/>
                </a:ext>
              </a:extLst>
            </p:cNvPr>
            <p:cNvSpPr txBox="1"/>
            <p:nvPr/>
          </p:nvSpPr>
          <p:spPr>
            <a:xfrm>
              <a:off x="701675" y="795816"/>
              <a:ext cx="2972545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4400" b="1" dirty="0">
                  <a:solidFill>
                    <a:srgbClr val="002D76"/>
                  </a:solidFill>
                  <a:latin typeface="+mj-ea"/>
                  <a:ea typeface="+mj-ea"/>
                </a:rPr>
                <a:t>C</a:t>
              </a:r>
              <a:r>
                <a:rPr lang="en-US" altLang="ko-KR" sz="4400" b="1" dirty="0">
                  <a:solidFill>
                    <a:srgbClr val="1C5CC6"/>
                  </a:solidFill>
                  <a:latin typeface="+mj-ea"/>
                  <a:ea typeface="+mj-ea"/>
                </a:rPr>
                <a:t>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65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우주, 천체, 대기권 밖, 천문학이(가) 표시된 사진&#10;&#10;자동 생성된 설명">
            <a:extLst>
              <a:ext uri="{FF2B5EF4-FFF2-40B4-BE49-F238E27FC236}">
                <a16:creationId xmlns:a16="http://schemas.microsoft.com/office/drawing/2014/main" id="{D6F6738D-8ABD-4D76-4EF7-22FB803AE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864AF-827B-E3CB-5893-0558613287A8}"/>
              </a:ext>
            </a:extLst>
          </p:cNvPr>
          <p:cNvSpPr txBox="1"/>
          <p:nvPr/>
        </p:nvSpPr>
        <p:spPr>
          <a:xfrm>
            <a:off x="2253865" y="2680370"/>
            <a:ext cx="4763290" cy="244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588" spc="-44" dirty="0">
                <a:solidFill>
                  <a:srgbClr val="FFFFFF"/>
                </a:solidFill>
                <a:latin typeface="+mj-ea"/>
                <a:ea typeface="+mj-ea"/>
              </a:rPr>
              <a:t>ED</a:t>
            </a:r>
            <a:r>
              <a:rPr lang="ko-KR" altLang="en-US" sz="1588" spc="-44" dirty="0">
                <a:solidFill>
                  <a:srgbClr val="FFFFFF"/>
                </a:solidFill>
                <a:latin typeface="+mj-ea"/>
                <a:ea typeface="+mj-ea"/>
              </a:rPr>
              <a:t>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8220E-FA41-5EC1-E403-8FF8521C0066}"/>
              </a:ext>
            </a:extLst>
          </p:cNvPr>
          <p:cNvSpPr txBox="1"/>
          <p:nvPr/>
        </p:nvSpPr>
        <p:spPr>
          <a:xfrm>
            <a:off x="3333768" y="3293550"/>
            <a:ext cx="2416687" cy="5972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881" b="1" spc="-106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77F61D2E-648F-A718-448B-84C97231520C}"/>
              </a:ext>
            </a:extLst>
          </p:cNvPr>
          <p:cNvCxnSpPr>
            <a:cxnSpLocks/>
          </p:cNvCxnSpPr>
          <p:nvPr/>
        </p:nvCxnSpPr>
        <p:spPr>
          <a:xfrm>
            <a:off x="1714026" y="3124944"/>
            <a:ext cx="57159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9">
            <a:extLst>
              <a:ext uri="{FF2B5EF4-FFF2-40B4-BE49-F238E27FC236}">
                <a16:creationId xmlns:a16="http://schemas.microsoft.com/office/drawing/2014/main" id="{03E19D10-94E7-412A-3328-8ED9A6FD080E}"/>
              </a:ext>
            </a:extLst>
          </p:cNvPr>
          <p:cNvCxnSpPr>
            <a:cxnSpLocks/>
          </p:cNvCxnSpPr>
          <p:nvPr/>
        </p:nvCxnSpPr>
        <p:spPr>
          <a:xfrm>
            <a:off x="1714026" y="3971637"/>
            <a:ext cx="571594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48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0" y="410764"/>
            <a:ext cx="9144000" cy="651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2834628" y="1980447"/>
            <a:ext cx="6316027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0" y="169845"/>
            <a:ext cx="154889" cy="369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171159" y="2174626"/>
            <a:ext cx="2850056" cy="599502"/>
            <a:chOff x="3782820" y="2299785"/>
            <a:chExt cx="3399780" cy="71513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3399780" cy="277038"/>
              <a:chOff x="3782820" y="2166221"/>
              <a:chExt cx="3399780" cy="2770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2" y="2166221"/>
                <a:ext cx="2866378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추진 배경 및 기업 요구사항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1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1539215" cy="277038"/>
              <a:chOff x="3782820" y="2637709"/>
              <a:chExt cx="1539215" cy="27703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1" y="2637709"/>
                <a:ext cx="1005814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과제</a:t>
                </a:r>
                <a:r>
                  <a:rPr lang="en-US" altLang="ko-KR" sz="1509" dirty="0">
                    <a:latin typeface="+mj-ea"/>
                    <a:ea typeface="+mj-ea"/>
                  </a:rPr>
                  <a:t> </a:t>
                </a:r>
                <a:r>
                  <a:rPr lang="ko-KR" altLang="en-US" sz="1509" dirty="0">
                    <a:latin typeface="+mj-ea"/>
                    <a:ea typeface="+mj-ea"/>
                  </a:rPr>
                  <a:t>목표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2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112795" y="1564727"/>
            <a:ext cx="2047035" cy="38702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2515" b="1" dirty="0">
                <a:solidFill>
                  <a:srgbClr val="1C5CC6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187484" y="169844"/>
            <a:ext cx="1663513" cy="369433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175421" y="3761419"/>
            <a:ext cx="1663513" cy="10275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134676" y="1401179"/>
            <a:ext cx="1877206" cy="141898"/>
            <a:chOff x="3739941" y="1432302"/>
            <a:chExt cx="2108669" cy="158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1" y="1432302"/>
              <a:ext cx="2107949" cy="15817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92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10" y="1432302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274707" y="1980447"/>
            <a:ext cx="1564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409921" y="1017960"/>
            <a:ext cx="1194516" cy="1031949"/>
            <a:chOff x="1713915" y="1334790"/>
            <a:chExt cx="1424916" cy="123099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41916" y="1334790"/>
              <a:ext cx="588955" cy="12309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6706" b="1" dirty="0">
                  <a:solidFill>
                    <a:srgbClr val="66FFFF"/>
                  </a:solidFill>
                  <a:latin typeface="+mj-ea"/>
                  <a:ea typeface="+mj-ea"/>
                </a:rPr>
                <a:t>1</a:t>
              </a:r>
              <a:endParaRPr lang="ko-KR" altLang="en-US" sz="6706" b="1" dirty="0">
                <a:solidFill>
                  <a:srgbClr val="66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3915" y="1975154"/>
              <a:ext cx="1424916" cy="369360"/>
              <a:chOff x="1713915" y="1975154"/>
              <a:chExt cx="1424916" cy="36936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3915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dirty="0">
                    <a:solidFill>
                      <a:schemeClr val="bg1"/>
                    </a:solidFill>
                    <a:latin typeface="+mj-ea"/>
                    <a:ea typeface="+mj-ea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0967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2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BC91101-0FDC-A780-4CC6-4D00FBBDF620}"/>
              </a:ext>
            </a:extLst>
          </p:cNvPr>
          <p:cNvSpPr/>
          <p:nvPr/>
        </p:nvSpPr>
        <p:spPr>
          <a:xfrm>
            <a:off x="3847623" y="2279467"/>
            <a:ext cx="2535319" cy="9067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9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B29A69-3139-E9D5-383D-10DB8998D6F1}"/>
              </a:ext>
            </a:extLst>
          </p:cNvPr>
          <p:cNvSpPr/>
          <p:nvPr/>
        </p:nvSpPr>
        <p:spPr>
          <a:xfrm>
            <a:off x="2510410" y="2496978"/>
            <a:ext cx="2957872" cy="10864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9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839DD1-9808-C99A-A134-E709BE1C1879}"/>
              </a:ext>
            </a:extLst>
          </p:cNvPr>
          <p:cNvSpPr/>
          <p:nvPr/>
        </p:nvSpPr>
        <p:spPr>
          <a:xfrm>
            <a:off x="789205" y="2019303"/>
            <a:ext cx="4027535" cy="108644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9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C86DD3-5664-6F38-E4E6-B69D4E34353A}"/>
              </a:ext>
            </a:extLst>
          </p:cNvPr>
          <p:cNvSpPr/>
          <p:nvPr/>
        </p:nvSpPr>
        <p:spPr>
          <a:xfrm>
            <a:off x="669286" y="877187"/>
            <a:ext cx="8007516" cy="40696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9">
              <a:latin typeface="+mj-ea"/>
              <a:ea typeface="+mj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765D576-7F0E-464F-6794-3567FA83B883}"/>
              </a:ext>
            </a:extLst>
          </p:cNvPr>
          <p:cNvSpPr txBox="1"/>
          <p:nvPr/>
        </p:nvSpPr>
        <p:spPr>
          <a:xfrm>
            <a:off x="588219" y="753788"/>
            <a:ext cx="8450134" cy="45794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383271">
              <a:spcAft>
                <a:spcPts val="84"/>
              </a:spcAft>
              <a:defRPr/>
            </a:pPr>
            <a:r>
              <a:rPr lang="ko-KR" altLang="en-US" sz="2976" spc="-33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+mj-ea"/>
                <a:ea typeface="+mj-ea"/>
              </a:rPr>
              <a:t>인공위성의</a:t>
            </a:r>
            <a:r>
              <a:rPr lang="en-US" altLang="ko-KR" sz="2976" spc="-33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+mj-ea"/>
                <a:ea typeface="+mj-ea"/>
              </a:rPr>
              <a:t> </a:t>
            </a:r>
            <a:r>
              <a:rPr lang="ko-KR" altLang="en-US" sz="2976" b="1" spc="-2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1E90"/>
                </a:solidFill>
                <a:latin typeface="+mj-ea"/>
                <a:ea typeface="+mj-ea"/>
              </a:rPr>
              <a:t>증가</a:t>
            </a:r>
            <a:r>
              <a:rPr lang="ko-KR" altLang="en-US" sz="2976" spc="-33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+mj-ea"/>
                <a:ea typeface="+mj-ea"/>
              </a:rPr>
              <a:t>로 인한 </a:t>
            </a:r>
            <a:r>
              <a:rPr lang="ko-KR" altLang="en-US" sz="2976" spc="-33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971CE"/>
                </a:solidFill>
                <a:latin typeface="+mj-ea"/>
                <a:ea typeface="+mj-ea"/>
              </a:rPr>
              <a:t>데이터 관리 시스템 </a:t>
            </a:r>
            <a:r>
              <a:rPr lang="ko-KR" altLang="en-US" sz="2976" spc="-33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0A1B"/>
                </a:solidFill>
                <a:latin typeface="+mj-ea"/>
                <a:ea typeface="+mj-ea"/>
              </a:rPr>
              <a:t>필요성 인식</a:t>
            </a:r>
            <a:endParaRPr lang="en-US" altLang="ko-KR" sz="2976" spc="-2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0A1B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7677CD-DD90-0461-FF1E-3E3E20D9C804}"/>
              </a:ext>
            </a:extLst>
          </p:cNvPr>
          <p:cNvGrpSpPr/>
          <p:nvPr/>
        </p:nvGrpSpPr>
        <p:grpSpPr>
          <a:xfrm>
            <a:off x="669286" y="2987283"/>
            <a:ext cx="7805428" cy="3278860"/>
            <a:chOff x="917352" y="3167298"/>
            <a:chExt cx="9310954" cy="39112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075BA42-DD36-84CA-E890-99F85482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52" y="3167298"/>
              <a:ext cx="3528392" cy="3001634"/>
            </a:xfrm>
            <a:prstGeom prst="rect">
              <a:avLst/>
            </a:prstGeom>
          </p:spPr>
        </p:pic>
        <p:pic>
          <p:nvPicPr>
            <p:cNvPr id="16" name="그림 15" descr="스크린샷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2BAD8E9-5BC9-4206-CBC4-64E05595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792" y="3167298"/>
              <a:ext cx="5350514" cy="391129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FC07FA-9FA6-D7E3-D53D-ED7A83F11FE4}"/>
              </a:ext>
            </a:extLst>
          </p:cNvPr>
          <p:cNvGrpSpPr/>
          <p:nvPr/>
        </p:nvGrpSpPr>
        <p:grpSpPr>
          <a:xfrm>
            <a:off x="596673" y="1516706"/>
            <a:ext cx="6108928" cy="835962"/>
            <a:chOff x="799624" y="2221289"/>
            <a:chExt cx="7287230" cy="9972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8703E3-2EC7-7400-08F0-9FEC3868D476}"/>
                </a:ext>
              </a:extLst>
            </p:cNvPr>
            <p:cNvSpPr txBox="1"/>
            <p:nvPr/>
          </p:nvSpPr>
          <p:spPr>
            <a:xfrm>
              <a:off x="982374" y="2748359"/>
              <a:ext cx="4979352" cy="1692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383271">
                <a:defRPr/>
              </a:pP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스타링크</a:t>
              </a:r>
              <a:r>
                <a:rPr lang="en-US" altLang="ko-KR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현재 </a:t>
              </a:r>
              <a:r>
                <a:rPr lang="en-US" altLang="ko-KR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3</a:t>
              </a: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천개</a:t>
              </a:r>
              <a:r>
                <a:rPr lang="en-US" altLang="ko-KR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,</a:t>
              </a: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 향후 </a:t>
              </a:r>
              <a:r>
                <a:rPr lang="en-US" altLang="ko-KR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1</a:t>
              </a: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만개 이상</a:t>
              </a:r>
              <a:r>
                <a:rPr lang="en-US" altLang="ko-KR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)</a:t>
              </a: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 등 다수의 목적을 위한 인공위성이 존재함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53912B-2696-860C-78A2-6C335082361E}"/>
                </a:ext>
              </a:extLst>
            </p:cNvPr>
            <p:cNvSpPr txBox="1"/>
            <p:nvPr/>
          </p:nvSpPr>
          <p:spPr>
            <a:xfrm>
              <a:off x="982374" y="3032063"/>
              <a:ext cx="7104480" cy="169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383271">
                <a:defRPr/>
              </a:pPr>
              <a:r>
                <a:rPr lang="ko-KR" altLang="en-US" sz="922" spc="-2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+mj-ea"/>
                  <a:ea typeface="+mj-ea"/>
                </a:rPr>
                <a:t>지구 궤도에 있는 인공위성의 증가와 우주 쓰레기 증가의 문제로 우주물체 추락 문제에 대한 관심이 증가 하고 있음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F3591-F499-EE46-BD6F-7D75E81FA27A}"/>
                </a:ext>
              </a:extLst>
            </p:cNvPr>
            <p:cNvSpPr txBox="1"/>
            <p:nvPr/>
          </p:nvSpPr>
          <p:spPr>
            <a:xfrm>
              <a:off x="823915" y="2221289"/>
              <a:ext cx="3602344" cy="3078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defTabSz="383271">
                <a:spcAft>
                  <a:spcPts val="84"/>
                </a:spcAft>
                <a:defRPr/>
              </a:pPr>
              <a:r>
                <a:rPr lang="ko-KR" altLang="en-US" sz="1341" spc="-1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11E90"/>
                  </a:solidFill>
                  <a:latin typeface="+mj-ea"/>
                  <a:ea typeface="+mj-ea"/>
                </a:rPr>
                <a:t>미래를 준비</a:t>
              </a:r>
              <a:r>
                <a:rPr lang="ko-KR" altLang="en-US" sz="1341" spc="-1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0A1B"/>
                  </a:solidFill>
                  <a:latin typeface="+mj-ea"/>
                  <a:ea typeface="+mj-ea"/>
                </a:rPr>
                <a:t>하기 위한 </a:t>
              </a:r>
              <a:r>
                <a:rPr lang="ko-KR" altLang="en-US" sz="1677" b="1" spc="-1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43274"/>
                  </a:solidFill>
                  <a:latin typeface="+mj-ea"/>
                  <a:ea typeface="+mj-ea"/>
                </a:rPr>
                <a:t>데이터 수집 필요</a:t>
              </a:r>
              <a:endParaRPr lang="en-US" altLang="ko-KR" sz="1677" b="1" spc="-1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43274"/>
                </a:solidFill>
                <a:latin typeface="+mj-ea"/>
                <a:ea typeface="+mj-ea"/>
              </a:endParaRPr>
            </a:p>
          </p:txBody>
        </p:sp>
        <p:cxnSp>
          <p:nvCxnSpPr>
            <p:cNvPr id="23" name="직선 연결선 125">
              <a:extLst>
                <a:ext uri="{FF2B5EF4-FFF2-40B4-BE49-F238E27FC236}">
                  <a16:creationId xmlns:a16="http://schemas.microsoft.com/office/drawing/2014/main" id="{C2FC2FA0-ED1C-47A0-9BCD-E2F23855A446}"/>
                </a:ext>
              </a:extLst>
            </p:cNvPr>
            <p:cNvCxnSpPr>
              <a:cxnSpLocks/>
            </p:cNvCxnSpPr>
            <p:nvPr/>
          </p:nvCxnSpPr>
          <p:spPr>
            <a:xfrm>
              <a:off x="799624" y="2576785"/>
              <a:ext cx="303212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7ADEA9-0117-7C8F-A00B-4751ABD22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35114" r="91151" b="62609"/>
            <a:stretch/>
          </p:blipFill>
          <p:spPr>
            <a:xfrm>
              <a:off x="809625" y="2720973"/>
              <a:ext cx="155575" cy="17700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9102306-4EB3-1F07-26B1-62224675F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38269" r="91151" b="59454"/>
            <a:stretch/>
          </p:blipFill>
          <p:spPr>
            <a:xfrm>
              <a:off x="809625" y="3041485"/>
              <a:ext cx="155575" cy="17700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13CFCF-90D9-430A-8DDB-4E919B7FFDFE}"/>
              </a:ext>
            </a:extLst>
          </p:cNvPr>
          <p:cNvSpPr txBox="1"/>
          <p:nvPr/>
        </p:nvSpPr>
        <p:spPr>
          <a:xfrm>
            <a:off x="749872" y="2450554"/>
            <a:ext cx="5029423" cy="141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83271">
              <a:defRPr/>
            </a:pPr>
            <a:r>
              <a:rPr lang="ko-KR" altLang="en-US" sz="922" spc="-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+mj-ea"/>
                <a:ea typeface="+mj-ea"/>
              </a:rPr>
              <a:t>우주물체 추락 문제에 대처하고자</a:t>
            </a:r>
            <a:r>
              <a:rPr lang="en-US" altLang="ko-KR" sz="922" spc="-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922" spc="-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+mj-ea"/>
                <a:ea typeface="+mj-ea"/>
              </a:rPr>
              <a:t> 인공위성에 대한 데이터 추적 관리 필요성이 증가하고 있음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85F9BD-C3EA-7DDE-6C79-FE812FD035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38269" r="91151" b="59454"/>
          <a:stretch/>
        </p:blipFill>
        <p:spPr>
          <a:xfrm>
            <a:off x="605057" y="2432036"/>
            <a:ext cx="130419" cy="1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9BB47E7E-74BD-72C3-CE1E-7A9DDC05324A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FD5F51-763A-B50C-50A1-DB2B0ED4AC42}"/>
              </a:ext>
            </a:extLst>
          </p:cNvPr>
          <p:cNvSpPr/>
          <p:nvPr/>
        </p:nvSpPr>
        <p:spPr>
          <a:xfrm>
            <a:off x="-11274" y="2020016"/>
            <a:ext cx="9155274" cy="428829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8C23C72-72F1-3733-89C2-53DF3D604F89}"/>
              </a:ext>
            </a:extLst>
          </p:cNvPr>
          <p:cNvGrpSpPr/>
          <p:nvPr/>
        </p:nvGrpSpPr>
        <p:grpSpPr>
          <a:xfrm>
            <a:off x="38861" y="2389185"/>
            <a:ext cx="9055004" cy="2887665"/>
            <a:chOff x="171938" y="2674935"/>
            <a:chExt cx="9055004" cy="2380083"/>
          </a:xfrm>
        </p:grpSpPr>
        <p:sp>
          <p:nvSpPr>
            <p:cNvPr id="52" name="사각형: 둥근 모서리 36">
              <a:extLst>
                <a:ext uri="{FF2B5EF4-FFF2-40B4-BE49-F238E27FC236}">
                  <a16:creationId xmlns:a16="http://schemas.microsoft.com/office/drawing/2014/main" id="{2D9EE851-5B7D-D5A6-A435-104BF172DBD9}"/>
                </a:ext>
              </a:extLst>
            </p:cNvPr>
            <p:cNvSpPr/>
            <p:nvPr/>
          </p:nvSpPr>
          <p:spPr>
            <a:xfrm>
              <a:off x="171938" y="2674936"/>
              <a:ext cx="4481240" cy="2380082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3" name="사각형: 둥근 모서리 37">
              <a:extLst>
                <a:ext uri="{FF2B5EF4-FFF2-40B4-BE49-F238E27FC236}">
                  <a16:creationId xmlns:a16="http://schemas.microsoft.com/office/drawing/2014/main" id="{FEF8AE37-2137-4D02-E413-5D3593CEC031}"/>
                </a:ext>
              </a:extLst>
            </p:cNvPr>
            <p:cNvSpPr/>
            <p:nvPr/>
          </p:nvSpPr>
          <p:spPr>
            <a:xfrm>
              <a:off x="4745702" y="2674936"/>
              <a:ext cx="4481240" cy="2380082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  <a:effectLst>
              <a:outerShdw dist="3175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BB7F95-B666-C869-13EB-CA901F4E6EC1}"/>
                </a:ext>
              </a:extLst>
            </p:cNvPr>
            <p:cNvSpPr txBox="1"/>
            <p:nvPr/>
          </p:nvSpPr>
          <p:spPr>
            <a:xfrm>
              <a:off x="171938" y="2674935"/>
              <a:ext cx="4481240" cy="420971"/>
            </a:xfrm>
            <a:prstGeom prst="round2SameRect">
              <a:avLst/>
            </a:prstGeom>
            <a:solidFill>
              <a:srgbClr val="1C5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274817-32D0-AFF6-9BF3-FCB51EDE095C}"/>
                </a:ext>
              </a:extLst>
            </p:cNvPr>
            <p:cNvSpPr txBox="1"/>
            <p:nvPr/>
          </p:nvSpPr>
          <p:spPr>
            <a:xfrm>
              <a:off x="4745702" y="2674936"/>
              <a:ext cx="4481240" cy="420969"/>
            </a:xfrm>
            <a:prstGeom prst="round2SameRect">
              <a:avLst/>
            </a:prstGeom>
            <a:solidFill>
              <a:srgbClr val="1C5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AF2C85-8ACF-ECB0-47F8-708C2B07035E}"/>
                </a:ext>
              </a:extLst>
            </p:cNvPr>
            <p:cNvSpPr txBox="1"/>
            <p:nvPr/>
          </p:nvSpPr>
          <p:spPr>
            <a:xfrm>
              <a:off x="596911" y="2821310"/>
              <a:ext cx="3746290" cy="1775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ln>
                    <a:noFill/>
                  </a:ln>
                  <a:latin typeface="+mj-ea"/>
                  <a:ea typeface="+mj-ea"/>
                </a:rPr>
                <a:t>대시보드</a:t>
              </a:r>
              <a:endParaRPr kumimoji="1" lang="ko-KR" altLang="en-US" sz="140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539A04-0D36-EBB2-4747-4EB55267A1D9}"/>
                </a:ext>
              </a:extLst>
            </p:cNvPr>
            <p:cNvSpPr txBox="1"/>
            <p:nvPr/>
          </p:nvSpPr>
          <p:spPr>
            <a:xfrm>
              <a:off x="5113177" y="2821310"/>
              <a:ext cx="3746290" cy="1775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400" dirty="0">
                  <a:ln>
                    <a:noFill/>
                  </a:ln>
                  <a:latin typeface="+mj-ea"/>
                  <a:ea typeface="+mj-ea"/>
                </a:rPr>
                <a:t>인공위성 정보 관리</a:t>
              </a:r>
            </a:p>
          </p:txBody>
        </p:sp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3323C7AC-74FF-37F0-AB0E-4F97FBF7F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59" y="4514706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2" name="Text Box 40">
              <a:extLst>
                <a:ext uri="{FF2B5EF4-FFF2-40B4-BE49-F238E27FC236}">
                  <a16:creationId xmlns:a16="http://schemas.microsoft.com/office/drawing/2014/main" id="{1D629B48-FD45-8433-B32C-4BEBC7882C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123" y="4523619"/>
              <a:ext cx="3992262" cy="152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ore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관리자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사이트 </a:t>
              </a:r>
              <a:r>
                <a:rPr lang="ko-KR" altLang="en-US" sz="1200" kern="0" spc="-30" dirty="0" err="1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메인페이지에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대시보드 제공</a:t>
              </a:r>
            </a:p>
          </p:txBody>
        </p:sp>
        <p:sp>
          <p:nvSpPr>
            <p:cNvPr id="63" name="Oval 11">
              <a:extLst>
                <a:ext uri="{FF2B5EF4-FFF2-40B4-BE49-F238E27FC236}">
                  <a16:creationId xmlns:a16="http://schemas.microsoft.com/office/drawing/2014/main" id="{A4100077-2734-A73A-EB6B-277FDCEE7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59" y="4754074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4" name="Text Box 40">
              <a:extLst>
                <a:ext uri="{FF2B5EF4-FFF2-40B4-BE49-F238E27FC236}">
                  <a16:creationId xmlns:a16="http://schemas.microsoft.com/office/drawing/2014/main" id="{DA82E180-F9B3-6167-1497-E27915F0D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55" y="4762987"/>
              <a:ext cx="3906579" cy="152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en-US" altLang="ko-KR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JAVA 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기반 </a:t>
              </a:r>
              <a:r>
                <a:rPr lang="en-US" altLang="ko-KR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API 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서버 구현 및 </a:t>
              </a:r>
              <a:r>
                <a:rPr lang="en-US" altLang="ko-KR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AJAX 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데이터 연계 개발</a:t>
              </a:r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FC0E16AF-B17A-545D-1248-8D2AC605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500" y="4514706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6" name="Text Box 40">
              <a:extLst>
                <a:ext uri="{FF2B5EF4-FFF2-40B4-BE49-F238E27FC236}">
                  <a16:creationId xmlns:a16="http://schemas.microsoft.com/office/drawing/2014/main" id="{4441772A-F34C-F761-9CC6-F9C6AC79E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996" y="4523619"/>
              <a:ext cx="3992262" cy="152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수집된 인공위성 목록 제공</a:t>
              </a:r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E0FB0D33-C78A-8E4F-8ED7-8AA908CDD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500" y="4754074"/>
              <a:ext cx="171972" cy="171972"/>
            </a:xfrm>
            <a:prstGeom prst="ellipse">
              <a:avLst/>
            </a:prstGeom>
            <a:solidFill>
              <a:srgbClr val="0465A0"/>
            </a:solidFill>
            <a:ln w="6350" algn="ctr">
              <a:noFill/>
              <a:round/>
              <a:headEnd type="none" w="sm" len="sm"/>
              <a:tailEnd type="none" w="sm" len="sm"/>
            </a:ln>
            <a:effectLst>
              <a:outerShdw dist="12700" dir="2700000" algn="tl" rotWithShape="0">
                <a:srgbClr val="023D62"/>
              </a:outerShdw>
            </a:effectLst>
          </p:spPr>
          <p:txBody>
            <a:bodyPr wrap="none" lIns="35165" tIns="35165" rIns="35165" bIns="35165" anchor="ctr"/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8" name="Text Box 40">
              <a:extLst>
                <a:ext uri="{FF2B5EF4-FFF2-40B4-BE49-F238E27FC236}">
                  <a16:creationId xmlns:a16="http://schemas.microsoft.com/office/drawing/2014/main" id="{CE704ABC-7D32-11ED-8893-F289BCB0F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996" y="4762987"/>
              <a:ext cx="3906579" cy="152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8425" indent="-98425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219075" indent="-119063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303213" indent="-8255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l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defTabSz="914400" latinLnBrk="0">
                <a:spcBef>
                  <a:spcPts val="300"/>
                </a:spcBef>
                <a:buClr>
                  <a:prstClr val="white">
                    <a:lumMod val="65000"/>
                  </a:prstClr>
                </a:buClr>
                <a:buSzPct val="120000"/>
                <a:defRPr/>
              </a:pP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인공위성 정보 검색</a:t>
              </a:r>
              <a:r>
                <a:rPr lang="en-US" altLang="ko-KR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kern="0" spc="-30" dirty="0">
                  <a:ln w="3175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 수정기능 개발</a:t>
              </a:r>
            </a:p>
          </p:txBody>
        </p:sp>
        <p:pic>
          <p:nvPicPr>
            <p:cNvPr id="69" name="Picture 4" descr="Power BI 서비스의 비즈니스 사용자 대시보드 - Power BI | Microsoft Learn">
              <a:extLst>
                <a:ext uri="{FF2B5EF4-FFF2-40B4-BE49-F238E27FC236}">
                  <a16:creationId xmlns:a16="http://schemas.microsoft.com/office/drawing/2014/main" id="{18DF003B-F6BE-93BF-C84D-DC358E23E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89" y="3169999"/>
              <a:ext cx="1547452" cy="122803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그림 69" descr="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2A8DE7B-CB4C-AF29-DB15-559F27463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472" y="3229948"/>
              <a:ext cx="1958765" cy="10751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그림 70" descr="스크린샷, 텍스트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1BCCC40C-0696-0761-6E5C-ECE77D81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419" y="3215114"/>
              <a:ext cx="1810427" cy="10999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3B717AC-D11E-8785-3F1D-F09AEC54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252" y="3111182"/>
              <a:ext cx="465553" cy="418998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3F1E4B9-C14A-A05A-CCF5-B65B5597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9204" y="3121350"/>
              <a:ext cx="465553" cy="418998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2A2947D-D92D-B1DC-3FE0-30309621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0164" y="3053071"/>
              <a:ext cx="465553" cy="41899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C6385E4-1726-3F14-3DB8-E9F8E3B8F2D5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08C2E8-F489-8725-0283-7A5AE38C3DC2}"/>
                </a:ext>
              </a:extLst>
            </p:cNvPr>
            <p:cNvSpPr txBox="1"/>
            <p:nvPr/>
          </p:nvSpPr>
          <p:spPr>
            <a:xfrm>
              <a:off x="737663" y="844132"/>
              <a:ext cx="135293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기업 요구사항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603B04-5250-0B8B-7A31-DF0D7B765CA3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인공위성 정보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데이터 관리 시스템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8D5BEEDB-1597-9B87-C253-334823C12715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7" name="슬라이드 번호 개체 틀 5">
            <a:extLst>
              <a:ext uri="{FF2B5EF4-FFF2-40B4-BE49-F238E27FC236}">
                <a16:creationId xmlns:a16="http://schemas.microsoft.com/office/drawing/2014/main" id="{9007D2CE-CCE7-1216-8B0F-15DCC953AA6F}"/>
              </a:ext>
            </a:extLst>
          </p:cNvPr>
          <p:cNvSpPr txBox="1">
            <a:spLocks/>
          </p:cNvSpPr>
          <p:nvPr/>
        </p:nvSpPr>
        <p:spPr>
          <a:xfrm>
            <a:off x="5092701" y="6880871"/>
            <a:ext cx="512762" cy="200994"/>
          </a:xfrm>
          <a:prstGeom prst="roundRect">
            <a:avLst>
              <a:gd name="adj" fmla="val 50000"/>
            </a:avLst>
          </a:prstGeom>
          <a:solidFill>
            <a:srgbClr val="EAEAEA"/>
          </a:solidFill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-5-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7B83119-B711-60B4-05E9-FEDBAF5C237A}"/>
              </a:ext>
            </a:extLst>
          </p:cNvPr>
          <p:cNvGrpSpPr/>
          <p:nvPr/>
        </p:nvGrpSpPr>
        <p:grpSpPr>
          <a:xfrm>
            <a:off x="5612039" y="2092109"/>
            <a:ext cx="3639016" cy="1667478"/>
            <a:chOff x="6291728" y="2135943"/>
            <a:chExt cx="3934356" cy="154065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71AE708-3719-A659-1C63-4F04C47D47AC}"/>
                </a:ext>
              </a:extLst>
            </p:cNvPr>
            <p:cNvSpPr/>
            <p:nvPr/>
          </p:nvSpPr>
          <p:spPr>
            <a:xfrm flipH="1">
              <a:off x="6291728" y="2432209"/>
              <a:ext cx="3934356" cy="1244389"/>
            </a:xfrm>
            <a:prstGeom prst="rect">
              <a:avLst/>
            </a:prstGeom>
            <a:gradFill flip="none" rotWithShape="1">
              <a:gsLst>
                <a:gs pos="0">
                  <a:srgbClr val="002D76"/>
                </a:gs>
                <a:gs pos="100000">
                  <a:srgbClr val="0019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E8734C-56E7-ED72-E8E2-62ACE7A654D8}"/>
                </a:ext>
              </a:extLst>
            </p:cNvPr>
            <p:cNvSpPr txBox="1"/>
            <p:nvPr/>
          </p:nvSpPr>
          <p:spPr>
            <a:xfrm>
              <a:off x="6666882" y="2715711"/>
              <a:ext cx="3559202" cy="7061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90679" rtl="0" eaLnBrk="1" fontAlgn="ctr" latinLnBrk="0" hangingPunct="1">
                <a:spcBef>
                  <a:spcPts val="0"/>
                </a:spcBef>
                <a:spcAft>
                  <a:spcPts val="20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ln>
                    <a:noFill/>
                  </a:ln>
                  <a:latin typeface="+mj-ea"/>
                  <a:ea typeface="+mj-ea"/>
                </a:rPr>
                <a:t>인공위성 </a:t>
              </a:r>
              <a:r>
                <a:rPr lang="ko-KR" altLang="en-US" sz="1100" b="1" dirty="0">
                  <a:ln>
                    <a:noFill/>
                  </a:ln>
                  <a:latin typeface="+mj-ea"/>
                  <a:ea typeface="+mj-ea"/>
                </a:rPr>
                <a:t>정보 관리를 위한</a:t>
              </a:r>
              <a:endParaRPr lang="en-US" altLang="ko-KR" sz="1600" b="1" dirty="0">
                <a:ln>
                  <a:noFill/>
                </a:ln>
                <a:latin typeface="+mj-ea"/>
                <a:ea typeface="+mj-ea"/>
              </a:endParaRPr>
            </a:p>
            <a:p>
              <a:pPr marL="0" marR="0" lvl="0" indent="0" algn="l" defTabSz="990679" rtl="0" eaLnBrk="1" fontAlgn="ctr" latinLnBrk="0" hangingPunct="1">
                <a:spcBef>
                  <a:spcPts val="300"/>
                </a:spcBef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600" b="1" u="none" strike="noStrike" kern="1200" cap="none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+mj-ea"/>
                  <a:ea typeface="+mj-ea"/>
                </a:rPr>
                <a:t>NAPA API</a:t>
              </a:r>
              <a:r>
                <a:rPr kumimoji="1" lang="ko-KR" altLang="en-US" sz="1600" b="1" u="none" strike="noStrike" kern="1200" cap="none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+mj-ea"/>
                  <a:ea typeface="+mj-ea"/>
                </a:rPr>
                <a:t> 인공위성 정보 수집 및</a:t>
              </a:r>
              <a:endParaRPr kumimoji="1" lang="en-US" altLang="ko-KR" sz="16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+mj-ea"/>
                <a:ea typeface="+mj-ea"/>
              </a:endParaRPr>
            </a:p>
            <a:p>
              <a:pPr marL="0" marR="0" lvl="0" indent="0" algn="l" defTabSz="990679" rtl="0" eaLnBrk="1" fontAlgn="ctr" latinLnBrk="0" hangingPunct="1">
                <a:spcBef>
                  <a:spcPts val="300"/>
                </a:spcBef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ln>
                    <a:noFill/>
                  </a:ln>
                  <a:solidFill>
                    <a:srgbClr val="FFFFCC"/>
                  </a:solidFill>
                  <a:latin typeface="+mj-ea"/>
                  <a:ea typeface="+mj-ea"/>
                </a:rPr>
                <a:t>데이터 관리 시스템 구축</a:t>
              </a:r>
              <a:endParaRPr kumimoji="1" lang="ko-KR" altLang="en-US" sz="16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D51355B-854A-F062-16FD-E24034F6A752}"/>
                </a:ext>
              </a:extLst>
            </p:cNvPr>
            <p:cNvSpPr txBox="1"/>
            <p:nvPr/>
          </p:nvSpPr>
          <p:spPr>
            <a:xfrm>
              <a:off x="6528997" y="2135943"/>
              <a:ext cx="1237435" cy="2559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j-ea"/>
                  <a:ea typeface="+mj-ea"/>
                </a:rPr>
                <a:t>과제의 </a:t>
              </a:r>
              <a:r>
                <a:rPr kumimoji="1" lang="ko-KR" altLang="en-US" sz="1800" b="1" u="none" strike="noStrike" kern="1200" cap="none" normalizeH="0" noProof="0" dirty="0">
                  <a:ln>
                    <a:noFill/>
                  </a:ln>
                  <a:solidFill>
                    <a:srgbClr val="154796"/>
                  </a:solidFill>
                  <a:effectLst/>
                  <a:uLnTx/>
                  <a:uFillTx/>
                  <a:latin typeface="+mj-ea"/>
                  <a:ea typeface="+mj-ea"/>
                </a:rPr>
                <a:t>목적 </a:t>
              </a:r>
              <a:endParaRPr kumimoji="1" lang="ko-KR" altLang="en-US" sz="1400" b="1" u="none" strike="noStrike" kern="1200" cap="none" normalizeH="0" noProof="0" dirty="0">
                <a:ln>
                  <a:noFill/>
                </a:ln>
                <a:solidFill>
                  <a:srgbClr val="154796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43CC87E-1735-2671-C2E1-F39A75E68334}"/>
                </a:ext>
              </a:extLst>
            </p:cNvPr>
            <p:cNvCxnSpPr>
              <a:cxnSpLocks/>
            </p:cNvCxnSpPr>
            <p:nvPr/>
          </p:nvCxnSpPr>
          <p:spPr>
            <a:xfrm>
              <a:off x="7796564" y="2321058"/>
              <a:ext cx="2429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C56C4A3-D177-2883-3D43-3B34A2E2B0BD}"/>
              </a:ext>
            </a:extLst>
          </p:cNvPr>
          <p:cNvGrpSpPr/>
          <p:nvPr/>
        </p:nvGrpSpPr>
        <p:grpSpPr>
          <a:xfrm>
            <a:off x="-184808" y="2292462"/>
            <a:ext cx="6749237" cy="4032234"/>
            <a:chOff x="-104776" y="1799346"/>
            <a:chExt cx="7886701" cy="4940453"/>
          </a:xfrm>
        </p:grpSpPr>
        <p:pic>
          <p:nvPicPr>
            <p:cNvPr id="98" name="그림 97" descr="텍스트, 실내, 모니터, 스크린샷이(가) 표시된 사진&#10;&#10;자동 생성된 설명">
              <a:extLst>
                <a:ext uri="{FF2B5EF4-FFF2-40B4-BE49-F238E27FC236}">
                  <a16:creationId xmlns:a16="http://schemas.microsoft.com/office/drawing/2014/main" id="{04305C8D-A386-F624-AC78-19CF802C5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 b="47186"/>
            <a:stretch/>
          </p:blipFill>
          <p:spPr>
            <a:xfrm>
              <a:off x="-104776" y="1799346"/>
              <a:ext cx="7886701" cy="4940453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00D0E1D-D076-DA75-2E5E-8032C79ED61F}"/>
                </a:ext>
              </a:extLst>
            </p:cNvPr>
            <p:cNvSpPr/>
            <p:nvPr/>
          </p:nvSpPr>
          <p:spPr>
            <a:xfrm>
              <a:off x="407179" y="2041610"/>
              <a:ext cx="6315075" cy="3919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9A8EE9-4AFC-C6C2-5D56-5E23BA647A6D}"/>
                </a:ext>
              </a:extLst>
            </p:cNvPr>
            <p:cNvSpPr/>
            <p:nvPr/>
          </p:nvSpPr>
          <p:spPr>
            <a:xfrm>
              <a:off x="393743" y="2015370"/>
              <a:ext cx="6328511" cy="4071054"/>
            </a:xfrm>
            <a:prstGeom prst="rect">
              <a:avLst/>
            </a:prstGeom>
            <a:gradFill>
              <a:gsLst>
                <a:gs pos="0">
                  <a:srgbClr val="282C37">
                    <a:alpha val="0"/>
                  </a:srgbClr>
                </a:gs>
                <a:gs pos="100000">
                  <a:srgbClr val="282C37">
                    <a:alpha val="6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05" name="사각형: 둥근 한쪽 모서리 27">
              <a:extLst>
                <a:ext uri="{FF2B5EF4-FFF2-40B4-BE49-F238E27FC236}">
                  <a16:creationId xmlns:a16="http://schemas.microsoft.com/office/drawing/2014/main" id="{3346D670-DD4B-05F6-B8F2-3E67EEBBB445}"/>
                </a:ext>
              </a:extLst>
            </p:cNvPr>
            <p:cNvSpPr/>
            <p:nvPr/>
          </p:nvSpPr>
          <p:spPr>
            <a:xfrm>
              <a:off x="542925" y="2137761"/>
              <a:ext cx="2561590" cy="3333994"/>
            </a:xfrm>
            <a:prstGeom prst="round1Rect">
              <a:avLst>
                <a:gd name="adj" fmla="val 7087"/>
              </a:avLst>
            </a:prstGeom>
            <a:gradFill flip="none" rotWithShape="1">
              <a:gsLst>
                <a:gs pos="0">
                  <a:srgbClr val="047C92"/>
                </a:gs>
                <a:gs pos="100000">
                  <a:srgbClr val="034755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494CAEF-3503-03C5-FBB9-4B43180E151E}"/>
                </a:ext>
              </a:extLst>
            </p:cNvPr>
            <p:cNvSpPr txBox="1"/>
            <p:nvPr/>
          </p:nvSpPr>
          <p:spPr>
            <a:xfrm>
              <a:off x="754766" y="2202022"/>
              <a:ext cx="1876556" cy="2639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90679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lang="ko-KR" altLang="en-US" sz="1400" b="1" dirty="0">
                  <a:ln>
                    <a:noFill/>
                  </a:ln>
                  <a:solidFill>
                    <a:srgbClr val="66FFFF"/>
                  </a:solidFill>
                  <a:latin typeface="+mj-ea"/>
                  <a:ea typeface="+mj-ea"/>
                </a:rPr>
                <a:t>주요 내용</a:t>
              </a: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EEBB731-BE17-2614-C193-69E6AB5AFED3}"/>
                </a:ext>
              </a:extLst>
            </p:cNvPr>
            <p:cNvGrpSpPr/>
            <p:nvPr/>
          </p:nvGrpSpPr>
          <p:grpSpPr>
            <a:xfrm>
              <a:off x="632888" y="2565429"/>
              <a:ext cx="2386171" cy="841753"/>
              <a:chOff x="739855" y="3178825"/>
              <a:chExt cx="2386171" cy="841753"/>
            </a:xfrm>
          </p:grpSpPr>
          <p:sp>
            <p:nvSpPr>
              <p:cNvPr id="109" name="사각형: 둥근 모서리 330">
                <a:extLst>
                  <a:ext uri="{FF2B5EF4-FFF2-40B4-BE49-F238E27FC236}">
                    <a16:creationId xmlns:a16="http://schemas.microsoft.com/office/drawing/2014/main" id="{2EA662A5-8187-4B27-3629-45551F987E21}"/>
                  </a:ext>
                </a:extLst>
              </p:cNvPr>
              <p:cNvSpPr/>
              <p:nvPr/>
            </p:nvSpPr>
            <p:spPr>
              <a:xfrm>
                <a:off x="739855" y="3178825"/>
                <a:ext cx="2386171" cy="2021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FA2FF42-454D-261C-517A-95D8D494CA26}"/>
                  </a:ext>
                </a:extLst>
              </p:cNvPr>
              <p:cNvSpPr txBox="1"/>
              <p:nvPr/>
            </p:nvSpPr>
            <p:spPr>
              <a:xfrm>
                <a:off x="1133376" y="3199829"/>
                <a:ext cx="1097673" cy="1696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1C5CC6"/>
                    </a:solidFill>
                    <a:latin typeface="+mj-ea"/>
                    <a:ea typeface="+mj-ea"/>
                  </a:rPr>
                  <a:t>인공위성 정보 수집</a:t>
                </a:r>
                <a:endParaRPr lang="ko-KR" altLang="en-US" sz="600" spc="-9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BD201A-B5F3-5CC6-FED4-DE4957C5AE00}"/>
                  </a:ext>
                </a:extLst>
              </p:cNvPr>
              <p:cNvSpPr txBox="1"/>
              <p:nvPr/>
            </p:nvSpPr>
            <p:spPr>
              <a:xfrm>
                <a:off x="866281" y="3197335"/>
                <a:ext cx="125877" cy="1696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spc="-8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01</a:t>
                </a:r>
                <a:endParaRPr lang="ko-KR" altLang="en-US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12" name="직선 연결선 343">
                <a:extLst>
                  <a:ext uri="{FF2B5EF4-FFF2-40B4-BE49-F238E27FC236}">
                    <a16:creationId xmlns:a16="http://schemas.microsoft.com/office/drawing/2014/main" id="{5CC38D2E-A1FC-CE54-F70C-923052D32951}"/>
                  </a:ext>
                </a:extLst>
              </p:cNvPr>
              <p:cNvCxnSpPr/>
              <p:nvPr/>
            </p:nvCxnSpPr>
            <p:spPr>
              <a:xfrm>
                <a:off x="1104448" y="3223368"/>
                <a:ext cx="0" cy="10810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사각형: 둥근 모서리 344">
                <a:extLst>
                  <a:ext uri="{FF2B5EF4-FFF2-40B4-BE49-F238E27FC236}">
                    <a16:creationId xmlns:a16="http://schemas.microsoft.com/office/drawing/2014/main" id="{0D96DC26-02CA-E180-FAC2-7767CB72F6EF}"/>
                  </a:ext>
                </a:extLst>
              </p:cNvPr>
              <p:cNvSpPr/>
              <p:nvPr/>
            </p:nvSpPr>
            <p:spPr>
              <a:xfrm>
                <a:off x="1021081" y="3408901"/>
                <a:ext cx="2104632" cy="611677"/>
              </a:xfrm>
              <a:prstGeom prst="roundRect">
                <a:avLst>
                  <a:gd name="adj" fmla="val 49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880F1FC-AC40-362F-8C65-AF9327D2C5A7}"/>
                  </a:ext>
                </a:extLst>
              </p:cNvPr>
              <p:cNvSpPr txBox="1"/>
              <p:nvPr/>
            </p:nvSpPr>
            <p:spPr>
              <a:xfrm>
                <a:off x="1062411" y="3549929"/>
                <a:ext cx="2044412" cy="348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52388" indent="-52388">
                  <a:spcAft>
                    <a:spcPts val="3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NASA API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연계</a:t>
                </a:r>
                <a:endPara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endParaRPr>
              </a:p>
              <a:p>
                <a:pPr marL="52388" indent="-52388">
                  <a:spcAft>
                    <a:spcPts val="3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정보 </a:t>
                </a: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DB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화를</a:t>
                </a: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위한  데이터 정제</a:t>
                </a:r>
                <a:endPara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0294F6B3-B6C3-740A-4E19-E9C3458469D5}"/>
                </a:ext>
              </a:extLst>
            </p:cNvPr>
            <p:cNvGrpSpPr/>
            <p:nvPr/>
          </p:nvGrpSpPr>
          <p:grpSpPr>
            <a:xfrm>
              <a:off x="632888" y="3484619"/>
              <a:ext cx="2386171" cy="812305"/>
              <a:chOff x="739855" y="4081894"/>
              <a:chExt cx="2386171" cy="812305"/>
            </a:xfrm>
          </p:grpSpPr>
          <p:sp>
            <p:nvSpPr>
              <p:cNvPr id="116" name="사각형: 둥근 모서리 347">
                <a:extLst>
                  <a:ext uri="{FF2B5EF4-FFF2-40B4-BE49-F238E27FC236}">
                    <a16:creationId xmlns:a16="http://schemas.microsoft.com/office/drawing/2014/main" id="{5B41A54E-AA97-5358-8A4D-6124AF459555}"/>
                  </a:ext>
                </a:extLst>
              </p:cNvPr>
              <p:cNvSpPr/>
              <p:nvPr/>
            </p:nvSpPr>
            <p:spPr>
              <a:xfrm>
                <a:off x="739855" y="4081894"/>
                <a:ext cx="2386171" cy="2021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1CF9F01-F8C6-778A-C9B5-95E0C12789C0}"/>
                  </a:ext>
                </a:extLst>
              </p:cNvPr>
              <p:cNvSpPr txBox="1"/>
              <p:nvPr/>
            </p:nvSpPr>
            <p:spPr>
              <a:xfrm>
                <a:off x="1133376" y="4102898"/>
                <a:ext cx="509500" cy="169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1C5CC6"/>
                    </a:solidFill>
                    <a:latin typeface="+mj-ea"/>
                    <a:ea typeface="+mj-ea"/>
                  </a:rPr>
                  <a:t>대시보드</a:t>
                </a:r>
                <a:endParaRPr lang="ko-KR" altLang="en-US" sz="600" spc="-9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A8B5B8C-CB79-B545-5C1B-16BE555DF4A0}"/>
                  </a:ext>
                </a:extLst>
              </p:cNvPr>
              <p:cNvSpPr txBox="1"/>
              <p:nvPr/>
            </p:nvSpPr>
            <p:spPr>
              <a:xfrm>
                <a:off x="866280" y="4100404"/>
                <a:ext cx="125877" cy="169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spc="-8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02</a:t>
                </a:r>
                <a:endParaRPr lang="ko-KR" altLang="en-US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19" name="직선 연결선 350">
                <a:extLst>
                  <a:ext uri="{FF2B5EF4-FFF2-40B4-BE49-F238E27FC236}">
                    <a16:creationId xmlns:a16="http://schemas.microsoft.com/office/drawing/2014/main" id="{0396493C-10FE-6E76-16E6-0BB2DE4B6016}"/>
                  </a:ext>
                </a:extLst>
              </p:cNvPr>
              <p:cNvCxnSpPr/>
              <p:nvPr/>
            </p:nvCxnSpPr>
            <p:spPr>
              <a:xfrm>
                <a:off x="1104448" y="4126437"/>
                <a:ext cx="0" cy="10810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사각형: 둥근 모서리 351">
                <a:extLst>
                  <a:ext uri="{FF2B5EF4-FFF2-40B4-BE49-F238E27FC236}">
                    <a16:creationId xmlns:a16="http://schemas.microsoft.com/office/drawing/2014/main" id="{194B7735-2C08-DE6F-B0A2-A7E78551B8DD}"/>
                  </a:ext>
                </a:extLst>
              </p:cNvPr>
              <p:cNvSpPr/>
              <p:nvPr/>
            </p:nvSpPr>
            <p:spPr>
              <a:xfrm>
                <a:off x="1021081" y="4311970"/>
                <a:ext cx="2104632" cy="582229"/>
              </a:xfrm>
              <a:prstGeom prst="roundRect">
                <a:avLst>
                  <a:gd name="adj" fmla="val 49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E569CA5-78A2-DB11-2C24-5648B0202886}"/>
                  </a:ext>
                </a:extLst>
              </p:cNvPr>
              <p:cNvSpPr txBox="1"/>
              <p:nvPr/>
            </p:nvSpPr>
            <p:spPr>
              <a:xfrm>
                <a:off x="1062412" y="4527856"/>
                <a:ext cx="2034514" cy="1508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52388" indent="-52388">
                  <a:spcAft>
                    <a:spcPts val="3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데이터</a:t>
                </a: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수집</a:t>
                </a:r>
                <a:r>
                  <a:rPr lang="en-US" altLang="ko-KR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800" b="1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+mj-ea"/>
                    <a:ea typeface="+mj-ea"/>
                  </a:rPr>
                  <a:t>추이 제공</a:t>
                </a:r>
                <a:endPara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endParaRPr>
              </a:p>
            </p:txBody>
          </p:sp>
        </p:grpSp>
        <p:sp>
          <p:nvSpPr>
            <p:cNvPr id="122" name="사각형: 둥근 모서리 354">
              <a:extLst>
                <a:ext uri="{FF2B5EF4-FFF2-40B4-BE49-F238E27FC236}">
                  <a16:creationId xmlns:a16="http://schemas.microsoft.com/office/drawing/2014/main" id="{182D173F-5E5A-E8E9-8436-A00DE06254C9}"/>
                </a:ext>
              </a:extLst>
            </p:cNvPr>
            <p:cNvSpPr/>
            <p:nvPr/>
          </p:nvSpPr>
          <p:spPr>
            <a:xfrm>
              <a:off x="632888" y="4374361"/>
              <a:ext cx="2386171" cy="2021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j-ea"/>
                <a:ea typeface="+mj-ea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461269D-9F75-EF0D-5C12-BA0B659FF02C}"/>
                </a:ext>
              </a:extLst>
            </p:cNvPr>
            <p:cNvSpPr txBox="1"/>
            <p:nvPr/>
          </p:nvSpPr>
          <p:spPr>
            <a:xfrm>
              <a:off x="1026409" y="4395365"/>
              <a:ext cx="1225047" cy="1696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C5CC6"/>
                  </a:solidFill>
                  <a:latin typeface="+mj-ea"/>
                  <a:ea typeface="+mj-ea"/>
                </a:rPr>
                <a:t>인공위성 데이터 관리</a:t>
              </a:r>
              <a:endParaRPr lang="ko-KR" altLang="en-US" sz="600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D21273-CEBB-43E9-630C-B139D5E5D336}"/>
                </a:ext>
              </a:extLst>
            </p:cNvPr>
            <p:cNvSpPr txBox="1"/>
            <p:nvPr/>
          </p:nvSpPr>
          <p:spPr>
            <a:xfrm>
              <a:off x="759313" y="4392871"/>
              <a:ext cx="125877" cy="1696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03</a:t>
              </a:r>
              <a:endParaRPr lang="ko-KR" altLang="en-US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25" name="직선 연결선 357">
              <a:extLst>
                <a:ext uri="{FF2B5EF4-FFF2-40B4-BE49-F238E27FC236}">
                  <a16:creationId xmlns:a16="http://schemas.microsoft.com/office/drawing/2014/main" id="{048838CC-14D3-097F-7465-6F1E065B553A}"/>
                </a:ext>
              </a:extLst>
            </p:cNvPr>
            <p:cNvCxnSpPr/>
            <p:nvPr/>
          </p:nvCxnSpPr>
          <p:spPr>
            <a:xfrm>
              <a:off x="997481" y="4418904"/>
              <a:ext cx="0" cy="10810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사각형: 둥근 모서리 358">
              <a:extLst>
                <a:ext uri="{FF2B5EF4-FFF2-40B4-BE49-F238E27FC236}">
                  <a16:creationId xmlns:a16="http://schemas.microsoft.com/office/drawing/2014/main" id="{D178B672-B966-9B07-91B0-BBDBBB38FE3B}"/>
                </a:ext>
              </a:extLst>
            </p:cNvPr>
            <p:cNvSpPr/>
            <p:nvPr/>
          </p:nvSpPr>
          <p:spPr>
            <a:xfrm>
              <a:off x="913182" y="4604437"/>
              <a:ext cx="2104632" cy="570003"/>
            </a:xfrm>
            <a:prstGeom prst="roundRect">
              <a:avLst>
                <a:gd name="adj" fmla="val 49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7070533-3CEF-5F3A-8995-5046FFBB2A81}"/>
                </a:ext>
              </a:extLst>
            </p:cNvPr>
            <p:cNvSpPr txBox="1"/>
            <p:nvPr/>
          </p:nvSpPr>
          <p:spPr>
            <a:xfrm>
              <a:off x="975883" y="4713104"/>
              <a:ext cx="2088122" cy="34881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rPr>
                <a:t>수집된 인공위성 목록 제공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j-ea"/>
                <a:ea typeface="+mj-ea"/>
              </a:endParaRPr>
            </a:p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j-ea"/>
                  <a:ea typeface="+mj-ea"/>
                </a:rPr>
                <a:t> 데이터 수정 등 관리 기능 제공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8ADCB0F7-2C83-F22E-8149-12ABC416F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396" y="4576478"/>
              <a:ext cx="1416181" cy="1204757"/>
            </a:xfrm>
            <a:prstGeom prst="rect">
              <a:avLst/>
            </a:prstGeom>
          </p:spPr>
        </p:pic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60172456-A0F7-B770-FF55-AD286002D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574" y="3686736"/>
              <a:ext cx="1340651" cy="134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사각형: 둥근 모서리 18">
              <a:extLst>
                <a:ext uri="{FF2B5EF4-FFF2-40B4-BE49-F238E27FC236}">
                  <a16:creationId xmlns:a16="http://schemas.microsoft.com/office/drawing/2014/main" id="{6DB78A95-F107-F6BA-6B7B-C2AC255078CD}"/>
                </a:ext>
              </a:extLst>
            </p:cNvPr>
            <p:cNvSpPr/>
            <p:nvPr/>
          </p:nvSpPr>
          <p:spPr>
            <a:xfrm>
              <a:off x="5344899" y="5012512"/>
              <a:ext cx="126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인공위성 정보</a:t>
              </a:r>
              <a:r>
                <a:rPr lang="en-US" altLang="ko-KR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 API</a:t>
              </a:r>
              <a:endPara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31" name="원호 34">
              <a:extLst>
                <a:ext uri="{FF2B5EF4-FFF2-40B4-BE49-F238E27FC236}">
                  <a16:creationId xmlns:a16="http://schemas.microsoft.com/office/drawing/2014/main" id="{087550F5-D1BB-4BD4-68DA-CD9EF506B4E2}"/>
                </a:ext>
              </a:extLst>
            </p:cNvPr>
            <p:cNvSpPr/>
            <p:nvPr/>
          </p:nvSpPr>
          <p:spPr bwMode="auto">
            <a:xfrm rot="16200000">
              <a:off x="5091313" y="3096198"/>
              <a:ext cx="705679" cy="1215126"/>
            </a:xfrm>
            <a:prstGeom prst="arc">
              <a:avLst>
                <a:gd name="adj1" fmla="val 21551114"/>
                <a:gd name="adj2" fmla="val 4627389"/>
              </a:avLst>
            </a:prstGeom>
            <a:ln w="25400">
              <a:gradFill>
                <a:gsLst>
                  <a:gs pos="39000">
                    <a:schemeClr val="tx1">
                      <a:alpha val="5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triangl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32" name="원호 39">
              <a:extLst>
                <a:ext uri="{FF2B5EF4-FFF2-40B4-BE49-F238E27FC236}">
                  <a16:creationId xmlns:a16="http://schemas.microsoft.com/office/drawing/2014/main" id="{09203028-BACB-A262-D78F-FC442C77F576}"/>
                </a:ext>
              </a:extLst>
            </p:cNvPr>
            <p:cNvSpPr/>
            <p:nvPr/>
          </p:nvSpPr>
          <p:spPr bwMode="auto">
            <a:xfrm rot="2614720">
              <a:off x="5224886" y="4451287"/>
              <a:ext cx="705679" cy="1255928"/>
            </a:xfrm>
            <a:prstGeom prst="arc">
              <a:avLst>
                <a:gd name="adj1" fmla="val 21302062"/>
                <a:gd name="adj2" fmla="val 4507066"/>
              </a:avLst>
            </a:prstGeom>
            <a:ln w="25400">
              <a:gradFill>
                <a:gsLst>
                  <a:gs pos="39000">
                    <a:schemeClr val="tx1">
                      <a:alpha val="5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triangl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22BED9C-EA46-673C-7765-5CBFE26BA1AA}"/>
                </a:ext>
              </a:extLst>
            </p:cNvPr>
            <p:cNvGrpSpPr/>
            <p:nvPr/>
          </p:nvGrpSpPr>
          <p:grpSpPr>
            <a:xfrm>
              <a:off x="3600858" y="3056394"/>
              <a:ext cx="1620000" cy="1092957"/>
              <a:chOff x="3553387" y="4018775"/>
              <a:chExt cx="1620000" cy="1092957"/>
            </a:xfrm>
          </p:grpSpPr>
          <p:sp>
            <p:nvSpPr>
              <p:cNvPr id="134" name="모서리가 둥근 직사각형 67">
                <a:extLst>
                  <a:ext uri="{FF2B5EF4-FFF2-40B4-BE49-F238E27FC236}">
                    <a16:creationId xmlns:a16="http://schemas.microsoft.com/office/drawing/2014/main" id="{89389FDF-9DC3-8E07-B889-AF70CC935A2B}"/>
                  </a:ext>
                </a:extLst>
              </p:cNvPr>
              <p:cNvSpPr/>
              <p:nvPr/>
            </p:nvSpPr>
            <p:spPr>
              <a:xfrm>
                <a:off x="3596265" y="4018775"/>
                <a:ext cx="1513408" cy="793079"/>
              </a:xfrm>
              <a:prstGeom prst="roundRect">
                <a:avLst/>
              </a:prstGeom>
              <a:solidFill>
                <a:srgbClr val="E6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+mj-ea"/>
                  <a:ea typeface="+mj-ea"/>
                </a:endParaRPr>
              </a:p>
            </p:txBody>
          </p:sp>
          <p:sp>
            <p:nvSpPr>
              <p:cNvPr id="135" name="사각형: 둥근 모서리 18">
                <a:extLst>
                  <a:ext uri="{FF2B5EF4-FFF2-40B4-BE49-F238E27FC236}">
                    <a16:creationId xmlns:a16="http://schemas.microsoft.com/office/drawing/2014/main" id="{EBDA6169-64A1-6AE8-8E16-089875774A7E}"/>
                  </a:ext>
                </a:extLst>
              </p:cNvPr>
              <p:cNvSpPr/>
              <p:nvPr/>
            </p:nvSpPr>
            <p:spPr>
              <a:xfrm>
                <a:off x="3553387" y="4897898"/>
                <a:ext cx="16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데이터 수집 프로그램</a:t>
                </a:r>
              </a:p>
            </p:txBody>
          </p:sp>
          <p:pic>
            <p:nvPicPr>
              <p:cNvPr id="136" name="Picture 2" descr="Node.js 노드 개념 이해하기 자바스크립트 JavaScript 런타임 이벤트">
                <a:extLst>
                  <a:ext uri="{FF2B5EF4-FFF2-40B4-BE49-F238E27FC236}">
                    <a16:creationId xmlns:a16="http://schemas.microsoft.com/office/drawing/2014/main" id="{251B6787-217C-E26A-48CE-925D2B97B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00" y="4101130"/>
                <a:ext cx="1256738" cy="62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7" name="Picture 4" descr="Power BI 서비스의 비즈니스 사용자 대시보드 - Power BI | Microsoft Learn">
              <a:extLst>
                <a:ext uri="{FF2B5EF4-FFF2-40B4-BE49-F238E27FC236}">
                  <a16:creationId xmlns:a16="http://schemas.microsoft.com/office/drawing/2014/main" id="{A2A7421E-C313-580F-F714-945D0ED43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740" y="2129099"/>
              <a:ext cx="1325090" cy="10515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원호 34">
              <a:extLst>
                <a:ext uri="{FF2B5EF4-FFF2-40B4-BE49-F238E27FC236}">
                  <a16:creationId xmlns:a16="http://schemas.microsoft.com/office/drawing/2014/main" id="{BA459395-80BA-E665-5982-3E67A336B863}"/>
                </a:ext>
              </a:extLst>
            </p:cNvPr>
            <p:cNvSpPr/>
            <p:nvPr/>
          </p:nvSpPr>
          <p:spPr bwMode="auto">
            <a:xfrm rot="5224098" flipH="1">
              <a:off x="4701161" y="2327699"/>
              <a:ext cx="705679" cy="1215126"/>
            </a:xfrm>
            <a:prstGeom prst="arc">
              <a:avLst>
                <a:gd name="adj1" fmla="val 21551114"/>
                <a:gd name="adj2" fmla="val 4627389"/>
              </a:avLst>
            </a:prstGeom>
            <a:ln w="25400">
              <a:gradFill>
                <a:gsLst>
                  <a:gs pos="39000">
                    <a:schemeClr val="tx1">
                      <a:alpha val="5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triangl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Medium" panose="00000600000000000000" pitchFamily="2" charset="-127"/>
                  <a:cs typeface="KoPub돋움체 Medium" panose="00000600000000000000" pitchFamily="2" charset="-127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EE17D47-AADC-E7DC-BC12-C7D6AA7595B8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0B17368-11BD-3FAA-309D-4DD9AE97482E}"/>
                </a:ext>
              </a:extLst>
            </p:cNvPr>
            <p:cNvSpPr txBox="1"/>
            <p:nvPr/>
          </p:nvSpPr>
          <p:spPr>
            <a:xfrm>
              <a:off x="737663" y="844132"/>
              <a:ext cx="99386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2.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과제 목표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DD1B5A9-4264-C54A-3FB5-A28859A76F0B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인공위성 위치 정보</a:t>
              </a:r>
              <a:r>
                <a:rPr lang="en-US" altLang="ko-KR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300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수집 및 대시보드를 통한 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데이터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8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8BFA7F-4929-1D60-2D90-C0C801085EF3}"/>
              </a:ext>
            </a:extLst>
          </p:cNvPr>
          <p:cNvSpPr/>
          <p:nvPr/>
        </p:nvSpPr>
        <p:spPr>
          <a:xfrm>
            <a:off x="0" y="410764"/>
            <a:ext cx="9144000" cy="651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7E4474-0AD7-ACC2-3C6D-58FE2DECC35B}"/>
              </a:ext>
            </a:extLst>
          </p:cNvPr>
          <p:cNvCxnSpPr>
            <a:cxnSpLocks/>
          </p:cNvCxnSpPr>
          <p:nvPr/>
        </p:nvCxnSpPr>
        <p:spPr>
          <a:xfrm flipV="1">
            <a:off x="2834628" y="1980447"/>
            <a:ext cx="6316027" cy="0"/>
          </a:xfrm>
          <a:prstGeom prst="line">
            <a:avLst/>
          </a:prstGeom>
          <a:ln>
            <a:solidFill>
              <a:srgbClr val="1C5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4">
            <a:extLst>
              <a:ext uri="{FF2B5EF4-FFF2-40B4-BE49-F238E27FC236}">
                <a16:creationId xmlns:a16="http://schemas.microsoft.com/office/drawing/2014/main" id="{711FDBC9-0E43-26D4-AAB9-1EC2AA5D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0" y="169845"/>
            <a:ext cx="154889" cy="369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F241F-CBD1-9B5E-6589-1C05B6E7C739}"/>
              </a:ext>
            </a:extLst>
          </p:cNvPr>
          <p:cNvGrpSpPr/>
          <p:nvPr/>
        </p:nvGrpSpPr>
        <p:grpSpPr>
          <a:xfrm>
            <a:off x="3171159" y="2174626"/>
            <a:ext cx="1745586" cy="599502"/>
            <a:chOff x="3782820" y="2299785"/>
            <a:chExt cx="2082278" cy="71513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7B7EB-9734-25F6-0947-6F779EC155D4}"/>
                </a:ext>
              </a:extLst>
            </p:cNvPr>
            <p:cNvGrpSpPr/>
            <p:nvPr/>
          </p:nvGrpSpPr>
          <p:grpSpPr>
            <a:xfrm>
              <a:off x="3782820" y="2299785"/>
              <a:ext cx="1539216" cy="277038"/>
              <a:chOff x="3782820" y="2166221"/>
              <a:chExt cx="1539216" cy="2770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5C08-ED90-9722-3758-3146FEE008A0}"/>
                  </a:ext>
                </a:extLst>
              </p:cNvPr>
              <p:cNvSpPr txBox="1"/>
              <p:nvPr/>
            </p:nvSpPr>
            <p:spPr>
              <a:xfrm>
                <a:off x="4316222" y="2166221"/>
                <a:ext cx="1005814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접근 방법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FE360-73D6-7B21-301A-0994DA7B60D3}"/>
                  </a:ext>
                </a:extLst>
              </p:cNvPr>
              <p:cNvSpPr txBox="1"/>
              <p:nvPr/>
            </p:nvSpPr>
            <p:spPr>
              <a:xfrm>
                <a:off x="3782820" y="2166221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1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A88B5C-1C78-CF9A-2A03-7E6D4ACC6DA1}"/>
                </a:ext>
              </a:extLst>
            </p:cNvPr>
            <p:cNvGrpSpPr/>
            <p:nvPr/>
          </p:nvGrpSpPr>
          <p:grpSpPr>
            <a:xfrm>
              <a:off x="3782820" y="2737882"/>
              <a:ext cx="2082278" cy="277038"/>
              <a:chOff x="3782820" y="2637709"/>
              <a:chExt cx="2082278" cy="27703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D9CAAA-BB1B-5BE3-CC52-C0B8E6E14E1A}"/>
                  </a:ext>
                </a:extLst>
              </p:cNvPr>
              <p:cNvSpPr txBox="1"/>
              <p:nvPr/>
            </p:nvSpPr>
            <p:spPr>
              <a:xfrm>
                <a:off x="4316222" y="2637709"/>
                <a:ext cx="1548876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ko-KR" altLang="en-US" sz="1509" dirty="0">
                    <a:latin typeface="+mj-ea"/>
                    <a:ea typeface="+mj-ea"/>
                  </a:rPr>
                  <a:t>시스템 구조 등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72A398-F537-9B2F-DA87-735FC742C5F7}"/>
                  </a:ext>
                </a:extLst>
              </p:cNvPr>
              <p:cNvSpPr txBox="1"/>
              <p:nvPr/>
            </p:nvSpPr>
            <p:spPr>
              <a:xfrm>
                <a:off x="3782820" y="2637709"/>
                <a:ext cx="267707" cy="2770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1509" b="1" dirty="0">
                    <a:solidFill>
                      <a:schemeClr val="bg1">
                        <a:lumMod val="85000"/>
                      </a:schemeClr>
                    </a:solidFill>
                    <a:latin typeface="+mj-ea"/>
                    <a:ea typeface="+mj-ea"/>
                  </a:rPr>
                  <a:t>0</a:t>
                </a:r>
                <a:r>
                  <a:rPr lang="en-US" altLang="ko-KR" sz="1509" b="1" dirty="0">
                    <a:latin typeface="+mj-ea"/>
                    <a:ea typeface="+mj-ea"/>
                  </a:rPr>
                  <a:t>2</a:t>
                </a:r>
                <a:endParaRPr lang="ko-KR" altLang="en-US" sz="1509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E2DE1C3-BE7E-5CB0-9F3C-4BF337B8AD36}"/>
              </a:ext>
            </a:extLst>
          </p:cNvPr>
          <p:cNvSpPr txBox="1"/>
          <p:nvPr/>
        </p:nvSpPr>
        <p:spPr>
          <a:xfrm>
            <a:off x="3112795" y="1564727"/>
            <a:ext cx="2047035" cy="38702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>
              <a:buNone/>
            </a:pPr>
            <a:r>
              <a:rPr lang="ko-KR" altLang="en-US" sz="2515" b="1" dirty="0">
                <a:solidFill>
                  <a:srgbClr val="1C5CC6"/>
                </a:solidFill>
                <a:latin typeface="+mj-ea"/>
                <a:ea typeface="+mj-ea"/>
              </a:rPr>
              <a:t>과제 해결방안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291B1B-6FFE-7A48-DFD6-B7B685F5D458}"/>
              </a:ext>
            </a:extLst>
          </p:cNvPr>
          <p:cNvSpPr/>
          <p:nvPr/>
        </p:nvSpPr>
        <p:spPr>
          <a:xfrm>
            <a:off x="1187484" y="169844"/>
            <a:ext cx="1663513" cy="3694330"/>
          </a:xfrm>
          <a:prstGeom prst="rect">
            <a:avLst/>
          </a:prstGeom>
          <a:solidFill>
            <a:srgbClr val="002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33DD444-4679-A0BD-FF30-538268D8BF0A}"/>
              </a:ext>
            </a:extLst>
          </p:cNvPr>
          <p:cNvSpPr/>
          <p:nvPr/>
        </p:nvSpPr>
        <p:spPr>
          <a:xfrm>
            <a:off x="1175421" y="3761419"/>
            <a:ext cx="1663513" cy="102756"/>
          </a:xfrm>
          <a:prstGeom prst="rect">
            <a:avLst/>
          </a:prstGeom>
          <a:solidFill>
            <a:srgbClr val="1C5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9">
              <a:latin typeface="+mj-ea"/>
              <a:ea typeface="+mj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38BC17-5DC4-3081-DE84-AA663521912B}"/>
              </a:ext>
            </a:extLst>
          </p:cNvPr>
          <p:cNvGrpSpPr/>
          <p:nvPr/>
        </p:nvGrpSpPr>
        <p:grpSpPr>
          <a:xfrm>
            <a:off x="3134676" y="1401179"/>
            <a:ext cx="1877206" cy="141898"/>
            <a:chOff x="3739941" y="1432302"/>
            <a:chExt cx="2108669" cy="158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00056C-2472-A53D-99C1-D33A2068F734}"/>
                </a:ext>
              </a:extLst>
            </p:cNvPr>
            <p:cNvSpPr txBox="1"/>
            <p:nvPr/>
          </p:nvSpPr>
          <p:spPr>
            <a:xfrm>
              <a:off x="3739941" y="1432302"/>
              <a:ext cx="2107949" cy="15817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92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위성 데이터 수집 및 대시보드 개발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630BFE2-3937-544D-1F49-43231E202160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10" y="1432302"/>
              <a:ext cx="0" cy="1315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FA20220-0F5C-95D0-9D4C-2BECA003F883}"/>
              </a:ext>
            </a:extLst>
          </p:cNvPr>
          <p:cNvCxnSpPr>
            <a:cxnSpLocks/>
          </p:cNvCxnSpPr>
          <p:nvPr/>
        </p:nvCxnSpPr>
        <p:spPr>
          <a:xfrm>
            <a:off x="1274707" y="1980447"/>
            <a:ext cx="15642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175AFFA-53A4-6C55-5AB8-13FE94E2ED73}"/>
              </a:ext>
            </a:extLst>
          </p:cNvPr>
          <p:cNvGrpSpPr/>
          <p:nvPr/>
        </p:nvGrpSpPr>
        <p:grpSpPr>
          <a:xfrm>
            <a:off x="1409921" y="1017960"/>
            <a:ext cx="1194516" cy="1031949"/>
            <a:chOff x="1713915" y="1334790"/>
            <a:chExt cx="1424916" cy="1230993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767BAA-5091-6B4D-8E0B-FF398F9A2874}"/>
                </a:ext>
              </a:extLst>
            </p:cNvPr>
            <p:cNvSpPr txBox="1"/>
            <p:nvPr/>
          </p:nvSpPr>
          <p:spPr>
            <a:xfrm>
              <a:off x="2141916" y="1334790"/>
              <a:ext cx="588955" cy="12309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sz="6706" b="1" dirty="0">
                  <a:solidFill>
                    <a:srgbClr val="66FFFF"/>
                  </a:solidFill>
                  <a:latin typeface="+mj-ea"/>
                  <a:ea typeface="+mj-ea"/>
                </a:rPr>
                <a:t>2</a:t>
              </a:r>
              <a:endParaRPr lang="ko-KR" altLang="en-US" sz="6706" b="1" dirty="0">
                <a:solidFill>
                  <a:srgbClr val="66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5A111-13D4-A90E-7579-2C5B7EA47760}"/>
                </a:ext>
              </a:extLst>
            </p:cNvPr>
            <p:cNvGrpSpPr/>
            <p:nvPr/>
          </p:nvGrpSpPr>
          <p:grpSpPr>
            <a:xfrm>
              <a:off x="1713915" y="1975154"/>
              <a:ext cx="1424916" cy="369360"/>
              <a:chOff x="1713915" y="1975154"/>
              <a:chExt cx="1424916" cy="36936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A9EE86-01C3-7A3C-4724-41BB59DF1E58}"/>
                  </a:ext>
                </a:extLst>
              </p:cNvPr>
              <p:cNvSpPr txBox="1"/>
              <p:nvPr/>
            </p:nvSpPr>
            <p:spPr>
              <a:xfrm>
                <a:off x="1713915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dirty="0">
                    <a:solidFill>
                      <a:schemeClr val="bg1"/>
                    </a:solidFill>
                    <a:latin typeface="+mj-ea"/>
                    <a:ea typeface="+mj-ea"/>
                  </a:rPr>
                  <a:t>제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DBC0658-D147-7F32-5B15-0DA5EEBDF4D6}"/>
                  </a:ext>
                </a:extLst>
              </p:cNvPr>
              <p:cNvSpPr txBox="1"/>
              <p:nvPr/>
            </p:nvSpPr>
            <p:spPr>
              <a:xfrm>
                <a:off x="2830967" y="1975154"/>
                <a:ext cx="307864" cy="3693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en-US"/>
                </a:defPPr>
                <a:lvl1pPr marL="76200" indent="-76200">
                  <a:buSzPct val="90000"/>
                  <a:buFont typeface="Wingdings" panose="05000000000000000000" pitchFamily="2" charset="2"/>
                  <a:buChar char="§"/>
                  <a:defRPr sz="10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sz="2012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1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188">
            <a:extLst>
              <a:ext uri="{FF2B5EF4-FFF2-40B4-BE49-F238E27FC236}">
                <a16:creationId xmlns:a16="http://schemas.microsoft.com/office/drawing/2014/main" id="{39C2030C-A7CF-5057-C6EC-877F9CB58AC5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89170-B341-6352-E976-FA3FC56F7CA9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009D0-E4E6-2033-5A9C-A6C2D51FC36F}"/>
                </a:ext>
              </a:extLst>
            </p:cNvPr>
            <p:cNvSpPr txBox="1"/>
            <p:nvPr/>
          </p:nvSpPr>
          <p:spPr>
            <a:xfrm>
              <a:off x="737663" y="844132"/>
              <a:ext cx="99386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1.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접근 방법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9B88BA-B7E0-EB64-BDE9-80988921E0D2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참여 인력의 보유 기술 역량에 따른 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역할 분담 및 일정 수립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EE5CCE-6D77-BC61-D9E9-44B05AEC6070}"/>
              </a:ext>
            </a:extLst>
          </p:cNvPr>
          <p:cNvGrpSpPr/>
          <p:nvPr/>
        </p:nvGrpSpPr>
        <p:grpSpPr>
          <a:xfrm>
            <a:off x="178236" y="2067281"/>
            <a:ext cx="8787527" cy="1335584"/>
            <a:chOff x="204585" y="2182203"/>
            <a:chExt cx="10505855" cy="14895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49FD3F-B716-B445-0A8E-CADFAFEAAE2F}"/>
                </a:ext>
              </a:extLst>
            </p:cNvPr>
            <p:cNvGrpSpPr/>
            <p:nvPr/>
          </p:nvGrpSpPr>
          <p:grpSpPr>
            <a:xfrm>
              <a:off x="204585" y="2182203"/>
              <a:ext cx="3412524" cy="1489560"/>
              <a:chOff x="706437" y="2352782"/>
              <a:chExt cx="4651239" cy="201249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7BCD1E-92A9-39DC-2842-74B587812687}"/>
                  </a:ext>
                </a:extLst>
              </p:cNvPr>
              <p:cNvSpPr/>
              <p:nvPr/>
            </p:nvSpPr>
            <p:spPr>
              <a:xfrm flipH="1">
                <a:off x="706437" y="2352782"/>
                <a:ext cx="4651239" cy="20124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sx="102000" sy="102000" algn="c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EBDD286-ACCE-3E8B-0C92-7265A8F98D3C}"/>
                  </a:ext>
                </a:extLst>
              </p:cNvPr>
              <p:cNvSpPr/>
              <p:nvPr/>
            </p:nvSpPr>
            <p:spPr>
              <a:xfrm>
                <a:off x="706437" y="2448843"/>
                <a:ext cx="4651200" cy="3082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3D76A4-D215-8397-4E90-5A4BD9DBA522}"/>
                  </a:ext>
                </a:extLst>
              </p:cNvPr>
              <p:cNvSpPr txBox="1"/>
              <p:nvPr/>
            </p:nvSpPr>
            <p:spPr>
              <a:xfrm>
                <a:off x="2577551" y="2504254"/>
                <a:ext cx="909015" cy="231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ko-KR" altLang="en-US" sz="10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개발 언어</a:t>
                </a:r>
                <a:endParaRPr lang="en-US" altLang="ko-KR" sz="10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22F463-A787-686E-F903-E0A7B1940424}"/>
                </a:ext>
              </a:extLst>
            </p:cNvPr>
            <p:cNvGrpSpPr/>
            <p:nvPr/>
          </p:nvGrpSpPr>
          <p:grpSpPr>
            <a:xfrm>
              <a:off x="3746793" y="2182203"/>
              <a:ext cx="3412524" cy="1489560"/>
              <a:chOff x="706437" y="2352782"/>
              <a:chExt cx="4651239" cy="201249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F084927-E924-CB4F-A321-29CA6A70657C}"/>
                  </a:ext>
                </a:extLst>
              </p:cNvPr>
              <p:cNvSpPr/>
              <p:nvPr/>
            </p:nvSpPr>
            <p:spPr>
              <a:xfrm flipH="1">
                <a:off x="706437" y="2352782"/>
                <a:ext cx="4651239" cy="20124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sx="102000" sy="102000" algn="c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0BC903-5669-847B-C419-F6B02759B654}"/>
                  </a:ext>
                </a:extLst>
              </p:cNvPr>
              <p:cNvSpPr/>
              <p:nvPr/>
            </p:nvSpPr>
            <p:spPr>
              <a:xfrm>
                <a:off x="706437" y="2448843"/>
                <a:ext cx="4651200" cy="3082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8F9760-C9AF-FA06-0BB8-B3AB3AA1A88E}"/>
                  </a:ext>
                </a:extLst>
              </p:cNvPr>
              <p:cNvSpPr txBox="1"/>
              <p:nvPr/>
            </p:nvSpPr>
            <p:spPr>
              <a:xfrm>
                <a:off x="2614118" y="2504254"/>
                <a:ext cx="835876" cy="231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ko-KR" altLang="en-US" sz="10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정보연계</a:t>
                </a:r>
                <a:endParaRPr lang="en-US" altLang="ko-KR" sz="10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8CE86E-8697-390B-EE8F-9E91AE8C64AA}"/>
                </a:ext>
              </a:extLst>
            </p:cNvPr>
            <p:cNvGrpSpPr/>
            <p:nvPr/>
          </p:nvGrpSpPr>
          <p:grpSpPr>
            <a:xfrm>
              <a:off x="7297916" y="2182203"/>
              <a:ext cx="3412524" cy="1489560"/>
              <a:chOff x="706437" y="2352782"/>
              <a:chExt cx="4651239" cy="201249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8C3429-5346-58E4-43E7-8F3C7B954C41}"/>
                  </a:ext>
                </a:extLst>
              </p:cNvPr>
              <p:cNvSpPr/>
              <p:nvPr/>
            </p:nvSpPr>
            <p:spPr>
              <a:xfrm flipH="1">
                <a:off x="706437" y="2352782"/>
                <a:ext cx="4651239" cy="20124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sx="102000" sy="102000" algn="c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478F3B5-A0A5-0814-BDF9-F29A081B7919}"/>
                  </a:ext>
                </a:extLst>
              </p:cNvPr>
              <p:cNvSpPr/>
              <p:nvPr/>
            </p:nvSpPr>
            <p:spPr>
              <a:xfrm>
                <a:off x="706437" y="2448843"/>
                <a:ext cx="4651200" cy="3082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B0FA57-AB7F-E6F9-F4DE-D8EC0728373B}"/>
                  </a:ext>
                </a:extLst>
              </p:cNvPr>
              <p:cNvSpPr txBox="1"/>
              <p:nvPr/>
            </p:nvSpPr>
            <p:spPr>
              <a:xfrm>
                <a:off x="2258872" y="2504254"/>
                <a:ext cx="1546371" cy="231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defTabSz="990679">
                  <a:defRPr/>
                </a:pPr>
                <a:r>
                  <a:rPr lang="ko-KR" altLang="en-US" sz="1000" dirty="0" err="1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웹표준</a:t>
                </a:r>
                <a:r>
                  <a:rPr lang="en-US" altLang="ko-KR" sz="10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dirty="0" err="1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웹전근성</a:t>
                </a:r>
                <a:endParaRPr lang="en-US" altLang="ko-KR" sz="10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D71429-A220-8AE0-F9F9-97CA4088FC2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22038" y="3219681"/>
              <a:ext cx="3147519" cy="25458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대시보드 사이트 구현 시 화면 개발에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HTML, CSS, JS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활용</a:t>
              </a:r>
            </a:p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Bootstrap4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 템플릿 활용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82F7099-8754-8417-CE5A-6BF1D971BB16}"/>
                </a:ext>
              </a:extLst>
            </p:cNvPr>
            <p:cNvGrpSpPr/>
            <p:nvPr/>
          </p:nvGrpSpPr>
          <p:grpSpPr>
            <a:xfrm>
              <a:off x="8081349" y="2552591"/>
              <a:ext cx="1903982" cy="494857"/>
              <a:chOff x="555237" y="8775349"/>
              <a:chExt cx="1903982" cy="494857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A03C1870-1D96-1DC2-34EF-9FD1326955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6128" y="8775959"/>
                <a:ext cx="349963" cy="493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js-logo – The International Conference On Missions">
                <a:extLst>
                  <a:ext uri="{FF2B5EF4-FFF2-40B4-BE49-F238E27FC236}">
                    <a16:creationId xmlns:a16="http://schemas.microsoft.com/office/drawing/2014/main" id="{0EBBACE5-9AAA-D108-D62F-47FBAD5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127" y="8779231"/>
                <a:ext cx="487092" cy="487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html5ì ëí ì´ë¯¸ì§ ê²ìê²°ê³¼">
                <a:extLst>
                  <a:ext uri="{FF2B5EF4-FFF2-40B4-BE49-F238E27FC236}">
                    <a16:creationId xmlns:a16="http://schemas.microsoft.com/office/drawing/2014/main" id="{A6B858C2-0AB0-B32D-C4C1-A109F796E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237" y="8775349"/>
                <a:ext cx="494856" cy="494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63EAB4-0903-83FE-78B6-21F174B86D4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38155" y="3182325"/>
              <a:ext cx="3145353" cy="25458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대시보드 사이트 구현 시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API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서버를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JAVA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로 구현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 수집 개발 시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NodeJS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로 구현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CE185C5-28BA-BC64-E27C-F1B4C5933DBB}"/>
                </a:ext>
              </a:extLst>
            </p:cNvPr>
            <p:cNvGrpSpPr/>
            <p:nvPr/>
          </p:nvGrpSpPr>
          <p:grpSpPr>
            <a:xfrm>
              <a:off x="5023899" y="2603205"/>
              <a:ext cx="766888" cy="409240"/>
              <a:chOff x="-1980599" y="2897897"/>
              <a:chExt cx="766888" cy="409240"/>
            </a:xfrm>
          </p:grpSpPr>
          <p:sp>
            <p:nvSpPr>
              <p:cNvPr id="19" name="Freeform 236">
                <a:extLst>
                  <a:ext uri="{FF2B5EF4-FFF2-40B4-BE49-F238E27FC236}">
                    <a16:creationId xmlns:a16="http://schemas.microsoft.com/office/drawing/2014/main" id="{5FA3E19E-3424-5E1F-C874-853625FF15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-1432768" y="3010707"/>
                <a:ext cx="254493" cy="183621"/>
              </a:xfrm>
              <a:custGeom>
                <a:avLst/>
                <a:gdLst>
                  <a:gd name="T0" fmla="*/ 80 w 117"/>
                  <a:gd name="T1" fmla="*/ 0 h 75"/>
                  <a:gd name="T2" fmla="*/ 72 w 117"/>
                  <a:gd name="T3" fmla="*/ 1 h 75"/>
                  <a:gd name="T4" fmla="*/ 89 w 117"/>
                  <a:gd name="T5" fmla="*/ 39 h 75"/>
                  <a:gd name="T6" fmla="*/ 102 w 117"/>
                  <a:gd name="T7" fmla="*/ 39 h 75"/>
                  <a:gd name="T8" fmla="*/ 82 w 117"/>
                  <a:gd name="T9" fmla="*/ 59 h 75"/>
                  <a:gd name="T10" fmla="*/ 60 w 117"/>
                  <a:gd name="T11" fmla="*/ 40 h 75"/>
                  <a:gd name="T12" fmla="*/ 73 w 117"/>
                  <a:gd name="T13" fmla="*/ 40 h 75"/>
                  <a:gd name="T14" fmla="*/ 53 w 117"/>
                  <a:gd name="T15" fmla="*/ 7 h 75"/>
                  <a:gd name="T16" fmla="*/ 36 w 117"/>
                  <a:gd name="T17" fmla="*/ 2 h 75"/>
                  <a:gd name="T18" fmla="*/ 0 w 117"/>
                  <a:gd name="T19" fmla="*/ 39 h 75"/>
                  <a:gd name="T20" fmla="*/ 36 w 117"/>
                  <a:gd name="T21" fmla="*/ 75 h 75"/>
                  <a:gd name="T22" fmla="*/ 45 w 117"/>
                  <a:gd name="T23" fmla="*/ 74 h 75"/>
                  <a:gd name="T24" fmla="*/ 28 w 117"/>
                  <a:gd name="T25" fmla="*/ 37 h 75"/>
                  <a:gd name="T26" fmla="*/ 15 w 117"/>
                  <a:gd name="T27" fmla="*/ 37 h 75"/>
                  <a:gd name="T28" fmla="*/ 35 w 117"/>
                  <a:gd name="T29" fmla="*/ 17 h 75"/>
                  <a:gd name="T30" fmla="*/ 57 w 117"/>
                  <a:gd name="T31" fmla="*/ 36 h 75"/>
                  <a:gd name="T32" fmla="*/ 44 w 117"/>
                  <a:gd name="T33" fmla="*/ 36 h 75"/>
                  <a:gd name="T34" fmla="*/ 62 w 117"/>
                  <a:gd name="T35" fmla="*/ 68 h 75"/>
                  <a:gd name="T36" fmla="*/ 80 w 117"/>
                  <a:gd name="T37" fmla="*/ 73 h 75"/>
                  <a:gd name="T38" fmla="*/ 117 w 117"/>
                  <a:gd name="T39" fmla="*/ 36 h 75"/>
                  <a:gd name="T40" fmla="*/ 80 w 117"/>
                  <a:gd name="T4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75">
                    <a:moveTo>
                      <a:pt x="80" y="0"/>
                    </a:moveTo>
                    <a:cubicBezTo>
                      <a:pt x="78" y="0"/>
                      <a:pt x="75" y="0"/>
                      <a:pt x="72" y="1"/>
                    </a:cubicBezTo>
                    <a:cubicBezTo>
                      <a:pt x="91" y="18"/>
                      <a:pt x="89" y="39"/>
                      <a:pt x="89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5" y="24"/>
                      <a:pt x="64" y="13"/>
                      <a:pt x="53" y="7"/>
                    </a:cubicBezTo>
                    <a:cubicBezTo>
                      <a:pt x="48" y="4"/>
                      <a:pt x="42" y="2"/>
                      <a:pt x="36" y="2"/>
                    </a:cubicBezTo>
                    <a:cubicBezTo>
                      <a:pt x="16" y="2"/>
                      <a:pt x="0" y="19"/>
                      <a:pt x="0" y="39"/>
                    </a:cubicBezTo>
                    <a:cubicBezTo>
                      <a:pt x="0" y="59"/>
                      <a:pt x="16" y="75"/>
                      <a:pt x="36" y="75"/>
                    </a:cubicBezTo>
                    <a:cubicBezTo>
                      <a:pt x="39" y="75"/>
                      <a:pt x="42" y="75"/>
                      <a:pt x="45" y="74"/>
                    </a:cubicBezTo>
                    <a:cubicBezTo>
                      <a:pt x="26" y="57"/>
                      <a:pt x="28" y="37"/>
                      <a:pt x="28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3" y="51"/>
                      <a:pt x="52" y="62"/>
                      <a:pt x="62" y="68"/>
                    </a:cubicBezTo>
                    <a:cubicBezTo>
                      <a:pt x="68" y="71"/>
                      <a:pt x="74" y="73"/>
                      <a:pt x="80" y="73"/>
                    </a:cubicBezTo>
                    <a:cubicBezTo>
                      <a:pt x="101" y="73"/>
                      <a:pt x="117" y="57"/>
                      <a:pt x="117" y="36"/>
                    </a:cubicBezTo>
                    <a:cubicBezTo>
                      <a:pt x="117" y="16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rgbClr val="C404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6141" tIns="28071" rIns="56141" bIns="280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BDBBA2AD-8FAD-3A60-F89A-2A8C26BD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980599" y="2897897"/>
                <a:ext cx="406848" cy="409240"/>
              </a:xfrm>
              <a:custGeom>
                <a:avLst/>
                <a:gdLst>
                  <a:gd name="T0" fmla="*/ 67 w 127"/>
                  <a:gd name="T1" fmla="*/ 27 h 128"/>
                  <a:gd name="T2" fmla="*/ 68 w 127"/>
                  <a:gd name="T3" fmla="*/ 27 h 128"/>
                  <a:gd name="T4" fmla="*/ 63 w 127"/>
                  <a:gd name="T5" fmla="*/ 38 h 128"/>
                  <a:gd name="T6" fmla="*/ 80 w 127"/>
                  <a:gd name="T7" fmla="*/ 34 h 128"/>
                  <a:gd name="T8" fmla="*/ 96 w 127"/>
                  <a:gd name="T9" fmla="*/ 30 h 128"/>
                  <a:gd name="T10" fmla="*/ 88 w 127"/>
                  <a:gd name="T11" fmla="*/ 15 h 128"/>
                  <a:gd name="T12" fmla="*/ 81 w 127"/>
                  <a:gd name="T13" fmla="*/ 0 h 128"/>
                  <a:gd name="T14" fmla="*/ 77 w 127"/>
                  <a:gd name="T15" fmla="*/ 9 h 128"/>
                  <a:gd name="T16" fmla="*/ 67 w 127"/>
                  <a:gd name="T17" fmla="*/ 8 h 128"/>
                  <a:gd name="T18" fmla="*/ 8 w 127"/>
                  <a:gd name="T19" fmla="*/ 56 h 128"/>
                  <a:gd name="T20" fmla="*/ 29 w 127"/>
                  <a:gd name="T21" fmla="*/ 54 h 128"/>
                  <a:gd name="T22" fmla="*/ 67 w 127"/>
                  <a:gd name="T23" fmla="*/ 27 h 128"/>
                  <a:gd name="T24" fmla="*/ 67 w 127"/>
                  <a:gd name="T25" fmla="*/ 109 h 128"/>
                  <a:gd name="T26" fmla="*/ 31 w 127"/>
                  <a:gd name="T27" fmla="*/ 86 h 128"/>
                  <a:gd name="T28" fmla="*/ 42 w 127"/>
                  <a:gd name="T29" fmla="*/ 85 h 128"/>
                  <a:gd name="T30" fmla="*/ 30 w 127"/>
                  <a:gd name="T31" fmla="*/ 74 h 128"/>
                  <a:gd name="T32" fmla="*/ 19 w 127"/>
                  <a:gd name="T33" fmla="*/ 61 h 128"/>
                  <a:gd name="T34" fmla="*/ 9 w 127"/>
                  <a:gd name="T35" fmla="*/ 75 h 128"/>
                  <a:gd name="T36" fmla="*/ 0 w 127"/>
                  <a:gd name="T37" fmla="*/ 89 h 128"/>
                  <a:gd name="T38" fmla="*/ 10 w 127"/>
                  <a:gd name="T39" fmla="*/ 88 h 128"/>
                  <a:gd name="T40" fmla="*/ 67 w 127"/>
                  <a:gd name="T41" fmla="*/ 128 h 128"/>
                  <a:gd name="T42" fmla="*/ 89 w 127"/>
                  <a:gd name="T43" fmla="*/ 124 h 128"/>
                  <a:gd name="T44" fmla="*/ 77 w 127"/>
                  <a:gd name="T45" fmla="*/ 108 h 128"/>
                  <a:gd name="T46" fmla="*/ 67 w 127"/>
                  <a:gd name="T47" fmla="*/ 109 h 128"/>
                  <a:gd name="T48" fmla="*/ 127 w 127"/>
                  <a:gd name="T49" fmla="*/ 68 h 128"/>
                  <a:gd name="T50" fmla="*/ 105 w 127"/>
                  <a:gd name="T51" fmla="*/ 22 h 128"/>
                  <a:gd name="T52" fmla="*/ 97 w 127"/>
                  <a:gd name="T53" fmla="*/ 40 h 128"/>
                  <a:gd name="T54" fmla="*/ 108 w 127"/>
                  <a:gd name="T55" fmla="*/ 68 h 128"/>
                  <a:gd name="T56" fmla="*/ 102 w 127"/>
                  <a:gd name="T57" fmla="*/ 88 h 128"/>
                  <a:gd name="T58" fmla="*/ 96 w 127"/>
                  <a:gd name="T59" fmla="*/ 80 h 128"/>
                  <a:gd name="T60" fmla="*/ 92 w 127"/>
                  <a:gd name="T61" fmla="*/ 96 h 128"/>
                  <a:gd name="T62" fmla="*/ 88 w 127"/>
                  <a:gd name="T63" fmla="*/ 112 h 128"/>
                  <a:gd name="T64" fmla="*/ 104 w 127"/>
                  <a:gd name="T65" fmla="*/ 113 h 128"/>
                  <a:gd name="T66" fmla="*/ 121 w 127"/>
                  <a:gd name="T67" fmla="*/ 114 h 128"/>
                  <a:gd name="T68" fmla="*/ 114 w 127"/>
                  <a:gd name="T69" fmla="*/ 105 h 128"/>
                  <a:gd name="T70" fmla="*/ 127 w 127"/>
                  <a:gd name="T71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7" h="128">
                    <a:moveTo>
                      <a:pt x="67" y="27"/>
                    </a:moveTo>
                    <a:cubicBezTo>
                      <a:pt x="67" y="27"/>
                      <a:pt x="68" y="27"/>
                      <a:pt x="68" y="27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4" y="8"/>
                      <a:pt x="70" y="8"/>
                      <a:pt x="67" y="8"/>
                    </a:cubicBezTo>
                    <a:cubicBezTo>
                      <a:pt x="38" y="8"/>
                      <a:pt x="14" y="29"/>
                      <a:pt x="8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5" y="39"/>
                      <a:pt x="49" y="27"/>
                      <a:pt x="67" y="27"/>
                    </a:cubicBezTo>
                    <a:close/>
                    <a:moveTo>
                      <a:pt x="67" y="109"/>
                    </a:moveTo>
                    <a:cubicBezTo>
                      <a:pt x="51" y="109"/>
                      <a:pt x="38" y="100"/>
                      <a:pt x="31" y="86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9" y="111"/>
                      <a:pt x="41" y="128"/>
                      <a:pt x="67" y="128"/>
                    </a:cubicBezTo>
                    <a:cubicBezTo>
                      <a:pt x="75" y="128"/>
                      <a:pt x="82" y="127"/>
                      <a:pt x="89" y="124"/>
                    </a:cubicBezTo>
                    <a:cubicBezTo>
                      <a:pt x="77" y="108"/>
                      <a:pt x="77" y="108"/>
                      <a:pt x="77" y="108"/>
                    </a:cubicBezTo>
                    <a:cubicBezTo>
                      <a:pt x="74" y="108"/>
                      <a:pt x="70" y="109"/>
                      <a:pt x="67" y="109"/>
                    </a:cubicBezTo>
                    <a:close/>
                    <a:moveTo>
                      <a:pt x="127" y="68"/>
                    </a:moveTo>
                    <a:cubicBezTo>
                      <a:pt x="127" y="50"/>
                      <a:pt x="118" y="33"/>
                      <a:pt x="105" y="22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103" y="48"/>
                      <a:pt x="108" y="57"/>
                      <a:pt x="108" y="68"/>
                    </a:cubicBezTo>
                    <a:cubicBezTo>
                      <a:pt x="108" y="75"/>
                      <a:pt x="106" y="82"/>
                      <a:pt x="102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2" y="96"/>
                      <a:pt x="92" y="96"/>
                      <a:pt x="92" y="96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21" y="114"/>
                      <a:pt x="121" y="114"/>
                      <a:pt x="121" y="114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22" y="95"/>
                      <a:pt x="127" y="82"/>
                      <a:pt x="127" y="6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7063B-7D84-AF2F-4B20-F053119962B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833869" y="3212000"/>
              <a:ext cx="3060147" cy="389027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JSON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형식으로 정보 연계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RESTfull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API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활용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84138" indent="-84138">
                <a:spcBef>
                  <a:spcPts val="100"/>
                </a:spcBef>
                <a:buFont typeface="Wingdings" panose="05000000000000000000" pitchFamily="2" charset="2"/>
                <a:buChar char="§"/>
              </a:pP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7" name="Picture 2" descr="JAVA] 클래스">
              <a:extLst>
                <a:ext uri="{FF2B5EF4-FFF2-40B4-BE49-F238E27FC236}">
                  <a16:creationId xmlns:a16="http://schemas.microsoft.com/office/drawing/2014/main" id="{E49EF7BE-CEAD-997F-C296-9ED471711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7" y="2568763"/>
              <a:ext cx="717948" cy="4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Node.js 노드 개념 이해하기 자바스크립트 JavaScript 런타임 이벤트">
              <a:extLst>
                <a:ext uri="{FF2B5EF4-FFF2-40B4-BE49-F238E27FC236}">
                  <a16:creationId xmlns:a16="http://schemas.microsoft.com/office/drawing/2014/main" id="{7FC99766-B5F3-363D-C7A1-076230676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696" y="2577748"/>
              <a:ext cx="832591" cy="416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CB309D6-B948-E51F-B23E-BAC16DE2467E}"/>
              </a:ext>
            </a:extLst>
          </p:cNvPr>
          <p:cNvGrpSpPr/>
          <p:nvPr/>
        </p:nvGrpSpPr>
        <p:grpSpPr>
          <a:xfrm>
            <a:off x="-28332" y="4170232"/>
            <a:ext cx="9172332" cy="2308607"/>
            <a:chOff x="-1" y="4247827"/>
            <a:chExt cx="10907714" cy="221474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AF21C51-2D24-0C46-065B-0E1C13AC45D1}"/>
                </a:ext>
              </a:extLst>
            </p:cNvPr>
            <p:cNvGrpSpPr/>
            <p:nvPr/>
          </p:nvGrpSpPr>
          <p:grpSpPr>
            <a:xfrm>
              <a:off x="-1" y="4247827"/>
              <a:ext cx="10907714" cy="2168619"/>
              <a:chOff x="-1" y="4851306"/>
              <a:chExt cx="10907714" cy="2168619"/>
            </a:xfrm>
          </p:grpSpPr>
          <p:pic>
            <p:nvPicPr>
              <p:cNvPr id="108" name="Picture 4">
                <a:extLst>
                  <a:ext uri="{FF2B5EF4-FFF2-40B4-BE49-F238E27FC236}">
                    <a16:creationId xmlns:a16="http://schemas.microsoft.com/office/drawing/2014/main" id="{BD072807-B025-219E-2019-7D8D68830E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5361474" y="-510169"/>
                <a:ext cx="184764" cy="10907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1319834D-AEE6-5C54-5A16-DC8B7FE983A2}"/>
                  </a:ext>
                </a:extLst>
              </p:cNvPr>
              <p:cNvGrpSpPr/>
              <p:nvPr/>
            </p:nvGrpSpPr>
            <p:grpSpPr>
              <a:xfrm>
                <a:off x="0" y="5034337"/>
                <a:ext cx="10907713" cy="1985588"/>
                <a:chOff x="0" y="5034337"/>
                <a:chExt cx="10907713" cy="1985588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6BE83F23-3202-73D4-9175-B237DB74E4E4}"/>
                    </a:ext>
                  </a:extLst>
                </p:cNvPr>
                <p:cNvSpPr/>
                <p:nvPr/>
              </p:nvSpPr>
              <p:spPr>
                <a:xfrm>
                  <a:off x="0" y="5034337"/>
                  <a:ext cx="10907713" cy="1985588"/>
                </a:xfrm>
                <a:prstGeom prst="rect">
                  <a:avLst/>
                </a:prstGeom>
                <a:solidFill>
                  <a:srgbClr val="0022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7DF77F7-A14C-8937-4D58-8EEF80E4CF6E}"/>
                    </a:ext>
                  </a:extLst>
                </p:cNvPr>
                <p:cNvSpPr/>
                <p:nvPr/>
              </p:nvSpPr>
              <p:spPr>
                <a:xfrm>
                  <a:off x="0" y="5034337"/>
                  <a:ext cx="10907713" cy="410966"/>
                </a:xfrm>
                <a:prstGeom prst="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D4769C1-0FDC-A92C-2C1F-689FA8CBB485}"/>
                    </a:ext>
                  </a:extLst>
                </p:cNvPr>
                <p:cNvSpPr txBox="1"/>
                <p:nvPr/>
              </p:nvSpPr>
              <p:spPr>
                <a:xfrm>
                  <a:off x="4397774" y="5134883"/>
                  <a:ext cx="2112166" cy="2509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90679" rtl="0" eaLnBrk="1" fontAlgn="ctr" latinLnBrk="0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1700" u="none" strike="noStrike" kern="120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</a:rPr>
                    <a:t>시스템</a:t>
                  </a:r>
                  <a:r>
                    <a:rPr lang="en-US" altLang="ko-KR" sz="1700" b="1" dirty="0">
                      <a:ln>
                        <a:noFill/>
                      </a:ln>
                      <a:latin typeface="+mj-ea"/>
                      <a:ea typeface="+mj-ea"/>
                    </a:rPr>
                    <a:t> </a:t>
                  </a:r>
                  <a:r>
                    <a:rPr kumimoji="1" lang="ko-KR" altLang="en-US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구</a:t>
                  </a:r>
                  <a:r>
                    <a:rPr kumimoji="1" lang="en-US" altLang="ko-KR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·</a:t>
                  </a:r>
                  <a:r>
                    <a:rPr kumimoji="1" lang="ko-KR" altLang="en-US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축</a:t>
                  </a:r>
                  <a:r>
                    <a:rPr kumimoji="1" lang="en-US" altLang="ko-KR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·</a:t>
                  </a:r>
                  <a:r>
                    <a:rPr kumimoji="1" lang="ko-KR" altLang="en-US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전</a:t>
                  </a:r>
                  <a:r>
                    <a:rPr kumimoji="1" lang="en-US" altLang="ko-KR" sz="1700" b="1" u="none" strike="noStrike" kern="1200" cap="none" normalizeH="0" baseline="0" noProof="0" dirty="0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·</a:t>
                  </a:r>
                  <a:r>
                    <a:rPr kumimoji="1" lang="ko-KR" altLang="en-US" sz="1700" b="1" u="none" strike="noStrike" kern="1200" cap="none" normalizeH="0" baseline="0" noProof="0" dirty="0" err="1">
                      <a:ln>
                        <a:noFill/>
                      </a:ln>
                      <a:solidFill>
                        <a:srgbClr val="66FFFF"/>
                      </a:solidFill>
                      <a:effectLst/>
                      <a:uLnTx/>
                      <a:uFillTx/>
                      <a:latin typeface="+mj-ea"/>
                      <a:ea typeface="+mj-ea"/>
                    </a:rPr>
                    <a:t>략</a:t>
                  </a:r>
                  <a:endParaRPr kumimoji="1" lang="ko-KR" altLang="en-US" sz="1700" b="1" u="none" strike="noStrike" kern="1200" cap="none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B2DA5EA-C639-5B1F-452A-44FF1E29AD7A}"/>
                </a:ext>
              </a:extLst>
            </p:cNvPr>
            <p:cNvGrpSpPr/>
            <p:nvPr/>
          </p:nvGrpSpPr>
          <p:grpSpPr>
            <a:xfrm>
              <a:off x="701675" y="4950375"/>
              <a:ext cx="2196191" cy="1496893"/>
              <a:chOff x="701675" y="5553854"/>
              <a:chExt cx="2196191" cy="1496893"/>
            </a:xfrm>
          </p:grpSpPr>
          <p:sp>
            <p:nvSpPr>
              <p:cNvPr id="102" name="사각형: 둥근 위쪽 모서리 88">
                <a:extLst>
                  <a:ext uri="{FF2B5EF4-FFF2-40B4-BE49-F238E27FC236}">
                    <a16:creationId xmlns:a16="http://schemas.microsoft.com/office/drawing/2014/main" id="{3BAE0924-29C4-B25E-854D-D5B916F9CD1E}"/>
                  </a:ext>
                </a:extLst>
              </p:cNvPr>
              <p:cNvSpPr/>
              <p:nvPr/>
            </p:nvSpPr>
            <p:spPr>
              <a:xfrm>
                <a:off x="701675" y="5750585"/>
                <a:ext cx="2196191" cy="1300162"/>
              </a:xfrm>
              <a:prstGeom prst="round2SameRect">
                <a:avLst>
                  <a:gd name="adj1" fmla="val 376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19876E38-044C-AC1A-0714-A3EADA03C404}"/>
                  </a:ext>
                </a:extLst>
              </p:cNvPr>
              <p:cNvGrpSpPr/>
              <p:nvPr/>
            </p:nvGrpSpPr>
            <p:grpSpPr>
              <a:xfrm>
                <a:off x="701675" y="5750585"/>
                <a:ext cx="2196191" cy="333375"/>
                <a:chOff x="701675" y="5719763"/>
                <a:chExt cx="2196191" cy="333375"/>
              </a:xfrm>
            </p:grpSpPr>
            <p:sp>
              <p:nvSpPr>
                <p:cNvPr id="106" name="사각형: 둥근 위쪽 모서리 125">
                  <a:extLst>
                    <a:ext uri="{FF2B5EF4-FFF2-40B4-BE49-F238E27FC236}">
                      <a16:creationId xmlns:a16="http://schemas.microsoft.com/office/drawing/2014/main" id="{CC963958-4833-EF2C-13D1-E90E74041D2F}"/>
                    </a:ext>
                  </a:extLst>
                </p:cNvPr>
                <p:cNvSpPr/>
                <p:nvPr/>
              </p:nvSpPr>
              <p:spPr>
                <a:xfrm>
                  <a:off x="701675" y="5719763"/>
                  <a:ext cx="2196191" cy="333375"/>
                </a:xfrm>
                <a:prstGeom prst="round2SameRect">
                  <a:avLst>
                    <a:gd name="adj1" fmla="val 13810"/>
                    <a:gd name="adj2" fmla="val 0"/>
                  </a:avLst>
                </a:prstGeom>
                <a:solidFill>
                  <a:srgbClr val="1C5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A1C526-7C42-C8C7-3A51-7C7D458FED6D}"/>
                    </a:ext>
                  </a:extLst>
                </p:cNvPr>
                <p:cNvSpPr txBox="1"/>
                <p:nvPr/>
              </p:nvSpPr>
              <p:spPr>
                <a:xfrm>
                  <a:off x="1233611" y="5802866"/>
                  <a:ext cx="1132335" cy="191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90679" rtl="0" eaLnBrk="1" fontAlgn="ctr" latinLnBrk="0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Tx/>
                    <a:buFontTx/>
                    <a:buNone/>
                    <a:tabLst/>
                    <a:defRPr/>
                  </a:pPr>
                  <a:r>
                    <a:rPr lang="ko-KR" altLang="en-US" sz="1300" b="1" dirty="0">
                      <a:ln>
                        <a:noFill/>
                      </a:ln>
                      <a:latin typeface="+mj-ea"/>
                      <a:ea typeface="+mj-ea"/>
                    </a:rPr>
                    <a:t>설계 및 분석</a:t>
                  </a:r>
                  <a:endParaRPr kumimoji="1" lang="ko-KR" altLang="en-US" sz="1300" b="1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CE233E-6BB0-3507-002A-1BC171049D4B}"/>
                  </a:ext>
                </a:extLst>
              </p:cNvPr>
              <p:cNvSpPr txBox="1"/>
              <p:nvPr/>
            </p:nvSpPr>
            <p:spPr>
              <a:xfrm>
                <a:off x="814690" y="6180259"/>
                <a:ext cx="1887413" cy="295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과제 수행을 위한 요구사항 분석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322F0D-B334-168A-7BA5-FC92D24F3189}"/>
                  </a:ext>
                </a:extLst>
              </p:cNvPr>
              <p:cNvSpPr txBox="1"/>
              <p:nvPr/>
            </p:nvSpPr>
            <p:spPr>
              <a:xfrm>
                <a:off x="1310808" y="5553854"/>
                <a:ext cx="977926" cy="155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solidFill>
                      <a:schemeClr val="bg1">
                        <a:alpha val="64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STRATEGY</a:t>
                </a: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 01</a:t>
                </a:r>
                <a:endParaRPr kumimoji="1" lang="ko-KR" altLang="en-US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5F1CD3DF-0E53-7706-50C1-47627C082C94}"/>
                </a:ext>
              </a:extLst>
            </p:cNvPr>
            <p:cNvGrpSpPr/>
            <p:nvPr/>
          </p:nvGrpSpPr>
          <p:grpSpPr>
            <a:xfrm>
              <a:off x="3137732" y="4950375"/>
              <a:ext cx="2196191" cy="1496893"/>
              <a:chOff x="3137732" y="5553854"/>
              <a:chExt cx="2196191" cy="1496893"/>
            </a:xfrm>
          </p:grpSpPr>
          <p:sp>
            <p:nvSpPr>
              <p:cNvPr id="96" name="사각형: 둥근 위쪽 모서리 89">
                <a:extLst>
                  <a:ext uri="{FF2B5EF4-FFF2-40B4-BE49-F238E27FC236}">
                    <a16:creationId xmlns:a16="http://schemas.microsoft.com/office/drawing/2014/main" id="{656E0380-A7C3-A20D-8443-D5EF6FCDCB08}"/>
                  </a:ext>
                </a:extLst>
              </p:cNvPr>
              <p:cNvSpPr/>
              <p:nvPr/>
            </p:nvSpPr>
            <p:spPr>
              <a:xfrm>
                <a:off x="3137732" y="5750585"/>
                <a:ext cx="2196191" cy="1300162"/>
              </a:xfrm>
              <a:prstGeom prst="round2SameRect">
                <a:avLst>
                  <a:gd name="adj1" fmla="val 376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7B30FF-937B-4BAF-5B9E-D44F11D60C55}"/>
                  </a:ext>
                </a:extLst>
              </p:cNvPr>
              <p:cNvSpPr txBox="1"/>
              <p:nvPr/>
            </p:nvSpPr>
            <p:spPr>
              <a:xfrm>
                <a:off x="3250749" y="6180259"/>
                <a:ext cx="1887413" cy="590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외부 시스템 연계를 위한 </a:t>
                </a:r>
                <a:r>
                  <a:rPr lang="en-US" altLang="ko-KR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API </a:t>
                </a: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분석</a:t>
                </a:r>
                <a:endPara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데이터 저장을 위한</a:t>
                </a:r>
                <a:r>
                  <a:rPr lang="en-US" altLang="ko-KR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DB </a:t>
                </a: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설계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0762D24-2D2E-AAF3-B2B9-49D24FDC3EC5}"/>
                  </a:ext>
                </a:extLst>
              </p:cNvPr>
              <p:cNvSpPr txBox="1"/>
              <p:nvPr/>
            </p:nvSpPr>
            <p:spPr>
              <a:xfrm>
                <a:off x="3746865" y="5553854"/>
                <a:ext cx="977925" cy="155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solidFill>
                      <a:schemeClr val="bg1">
                        <a:alpha val="64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STRATEGY</a:t>
                </a: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 02</a:t>
                </a:r>
                <a:endParaRPr kumimoji="1" lang="ko-KR" altLang="en-US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3326EC63-521B-9E6D-BFF0-32C602E99747}"/>
                  </a:ext>
                </a:extLst>
              </p:cNvPr>
              <p:cNvGrpSpPr/>
              <p:nvPr/>
            </p:nvGrpSpPr>
            <p:grpSpPr>
              <a:xfrm>
                <a:off x="3137732" y="5750585"/>
                <a:ext cx="2196191" cy="333375"/>
                <a:chOff x="701675" y="5719763"/>
                <a:chExt cx="2196191" cy="333375"/>
              </a:xfrm>
            </p:grpSpPr>
            <p:sp>
              <p:nvSpPr>
                <p:cNvPr id="100" name="사각형: 둥근 위쪽 모서리 112">
                  <a:extLst>
                    <a:ext uri="{FF2B5EF4-FFF2-40B4-BE49-F238E27FC236}">
                      <a16:creationId xmlns:a16="http://schemas.microsoft.com/office/drawing/2014/main" id="{7E05A52C-06B4-49A7-D471-04821C8CDCF9}"/>
                    </a:ext>
                  </a:extLst>
                </p:cNvPr>
                <p:cNvSpPr/>
                <p:nvPr/>
              </p:nvSpPr>
              <p:spPr>
                <a:xfrm>
                  <a:off x="701675" y="5719763"/>
                  <a:ext cx="2196191" cy="333375"/>
                </a:xfrm>
                <a:prstGeom prst="round2SameRect">
                  <a:avLst>
                    <a:gd name="adj1" fmla="val 13810"/>
                    <a:gd name="adj2" fmla="val 0"/>
                  </a:avLst>
                </a:prstGeom>
                <a:solidFill>
                  <a:srgbClr val="1C5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0FE24C6-9D00-977C-F1B2-EE37F9387226}"/>
                    </a:ext>
                  </a:extLst>
                </p:cNvPr>
                <p:cNvSpPr txBox="1"/>
                <p:nvPr/>
              </p:nvSpPr>
              <p:spPr>
                <a:xfrm>
                  <a:off x="1405171" y="5802866"/>
                  <a:ext cx="789204" cy="191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90679" rtl="0" eaLnBrk="1" fontAlgn="ctr" latinLnBrk="0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Tx/>
                    <a:buFontTx/>
                    <a:buNone/>
                    <a:tabLst/>
                    <a:defRPr/>
                  </a:pPr>
                  <a:r>
                    <a:rPr lang="en-US" altLang="ko-KR" sz="1300" b="1" dirty="0">
                      <a:ln>
                        <a:noFill/>
                      </a:ln>
                      <a:latin typeface="+mj-ea"/>
                      <a:ea typeface="+mj-ea"/>
                    </a:rPr>
                    <a:t>API </a:t>
                  </a:r>
                  <a:r>
                    <a:rPr lang="ko-KR" altLang="en-US" sz="1300" b="1" dirty="0">
                      <a:ln>
                        <a:noFill/>
                      </a:ln>
                      <a:latin typeface="+mj-ea"/>
                      <a:ea typeface="+mj-ea"/>
                    </a:rPr>
                    <a:t>연계</a:t>
                  </a:r>
                  <a:endParaRPr kumimoji="1" lang="ko-KR" altLang="en-US" sz="1300" b="1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C6DABA3-F48F-847C-5EED-38E83C33DEE2}"/>
                </a:ext>
              </a:extLst>
            </p:cNvPr>
            <p:cNvGrpSpPr/>
            <p:nvPr/>
          </p:nvGrpSpPr>
          <p:grpSpPr>
            <a:xfrm>
              <a:off x="5573790" y="4950375"/>
              <a:ext cx="2196191" cy="1512193"/>
              <a:chOff x="5573790" y="5553854"/>
              <a:chExt cx="2196191" cy="1512193"/>
            </a:xfrm>
          </p:grpSpPr>
          <p:sp>
            <p:nvSpPr>
              <p:cNvPr id="90" name="사각형: 둥근 위쪽 모서리 90">
                <a:extLst>
                  <a:ext uri="{FF2B5EF4-FFF2-40B4-BE49-F238E27FC236}">
                    <a16:creationId xmlns:a16="http://schemas.microsoft.com/office/drawing/2014/main" id="{291DAF57-F603-FC4F-B981-56B56A0DE0DC}"/>
                  </a:ext>
                </a:extLst>
              </p:cNvPr>
              <p:cNvSpPr/>
              <p:nvPr/>
            </p:nvSpPr>
            <p:spPr>
              <a:xfrm>
                <a:off x="5573790" y="5750585"/>
                <a:ext cx="2196191" cy="1300162"/>
              </a:xfrm>
              <a:prstGeom prst="round2SameRect">
                <a:avLst>
                  <a:gd name="adj1" fmla="val 376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F7B8B89-2EAE-BCA3-B8C9-2AC23FA009AB}"/>
                  </a:ext>
                </a:extLst>
              </p:cNvPr>
              <p:cNvSpPr txBox="1"/>
              <p:nvPr/>
            </p:nvSpPr>
            <p:spPr>
              <a:xfrm>
                <a:off x="5686807" y="6180259"/>
                <a:ext cx="2083174" cy="88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대시보드 처리를 위한 기획 및 설계</a:t>
                </a:r>
                <a:endPara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시스템 개발을 위해 </a:t>
                </a:r>
                <a:r>
                  <a:rPr lang="en-US" altLang="ko-KR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Backend, Frontend, </a:t>
                </a: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퍼블리싱 </a:t>
                </a:r>
                <a:r>
                  <a:rPr lang="ko-KR" altLang="en-US" sz="10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으로</a:t>
                </a: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역할 분담</a:t>
                </a:r>
                <a:endPara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endParaRPr lang="ko-KR" altLang="en-US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496EA21-5B2B-15AF-A5F4-34F63C1ECED8}"/>
                  </a:ext>
                </a:extLst>
              </p:cNvPr>
              <p:cNvSpPr txBox="1"/>
              <p:nvPr/>
            </p:nvSpPr>
            <p:spPr>
              <a:xfrm>
                <a:off x="6182923" y="5553854"/>
                <a:ext cx="977925" cy="155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solidFill>
                      <a:schemeClr val="bg1">
                        <a:alpha val="64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STRATEGY</a:t>
                </a: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 03</a:t>
                </a:r>
                <a:endParaRPr kumimoji="1" lang="ko-KR" altLang="en-US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991C082-9040-9681-9299-D4D211518EAB}"/>
                  </a:ext>
                </a:extLst>
              </p:cNvPr>
              <p:cNvGrpSpPr/>
              <p:nvPr/>
            </p:nvGrpSpPr>
            <p:grpSpPr>
              <a:xfrm>
                <a:off x="5573790" y="5750585"/>
                <a:ext cx="2196191" cy="333375"/>
                <a:chOff x="701675" y="5719763"/>
                <a:chExt cx="2196191" cy="333375"/>
              </a:xfrm>
            </p:grpSpPr>
            <p:sp>
              <p:nvSpPr>
                <p:cNvPr id="94" name="사각형: 둥근 위쪽 모서리 108">
                  <a:extLst>
                    <a:ext uri="{FF2B5EF4-FFF2-40B4-BE49-F238E27FC236}">
                      <a16:creationId xmlns:a16="http://schemas.microsoft.com/office/drawing/2014/main" id="{4069F03A-FABD-0172-AC87-604EEC50F505}"/>
                    </a:ext>
                  </a:extLst>
                </p:cNvPr>
                <p:cNvSpPr/>
                <p:nvPr/>
              </p:nvSpPr>
              <p:spPr>
                <a:xfrm>
                  <a:off x="701675" y="5719763"/>
                  <a:ext cx="2196191" cy="333375"/>
                </a:xfrm>
                <a:prstGeom prst="round2SameRect">
                  <a:avLst>
                    <a:gd name="adj1" fmla="val 13810"/>
                    <a:gd name="adj2" fmla="val 0"/>
                  </a:avLst>
                </a:prstGeom>
                <a:solidFill>
                  <a:srgbClr val="1C5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16A0C24-842F-80E7-E5B6-AC07C255E346}"/>
                    </a:ext>
                  </a:extLst>
                </p:cNvPr>
                <p:cNvSpPr txBox="1"/>
                <p:nvPr/>
              </p:nvSpPr>
              <p:spPr>
                <a:xfrm>
                  <a:off x="1169746" y="5802866"/>
                  <a:ext cx="1260056" cy="191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90679" rtl="0" eaLnBrk="1" fontAlgn="ctr" latinLnBrk="0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Tx/>
                    <a:buFontTx/>
                    <a:buNone/>
                    <a:tabLst/>
                    <a:defRPr/>
                  </a:pPr>
                  <a:r>
                    <a:rPr lang="ko-KR" altLang="en-US" sz="1300" b="1" dirty="0">
                      <a:ln>
                        <a:noFill/>
                      </a:ln>
                      <a:latin typeface="+mj-ea"/>
                      <a:ea typeface="+mj-ea"/>
                    </a:rPr>
                    <a:t>대시보드 구축</a:t>
                  </a:r>
                  <a:endParaRPr kumimoji="1" lang="ko-KR" altLang="en-US" sz="1300" b="1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A39F913-01B9-6D92-9924-A000327C698F}"/>
                </a:ext>
              </a:extLst>
            </p:cNvPr>
            <p:cNvGrpSpPr/>
            <p:nvPr/>
          </p:nvGrpSpPr>
          <p:grpSpPr>
            <a:xfrm>
              <a:off x="8009847" y="4950375"/>
              <a:ext cx="2196191" cy="1496893"/>
              <a:chOff x="8009847" y="5553854"/>
              <a:chExt cx="2196191" cy="1496893"/>
            </a:xfrm>
          </p:grpSpPr>
          <p:sp>
            <p:nvSpPr>
              <p:cNvPr id="84" name="사각형: 둥근 위쪽 모서리 91">
                <a:extLst>
                  <a:ext uri="{FF2B5EF4-FFF2-40B4-BE49-F238E27FC236}">
                    <a16:creationId xmlns:a16="http://schemas.microsoft.com/office/drawing/2014/main" id="{D628749C-8D53-A054-59E8-2AA0A644D793}"/>
                  </a:ext>
                </a:extLst>
              </p:cNvPr>
              <p:cNvSpPr/>
              <p:nvPr/>
            </p:nvSpPr>
            <p:spPr>
              <a:xfrm>
                <a:off x="8009847" y="5750585"/>
                <a:ext cx="2196191" cy="1300162"/>
              </a:xfrm>
              <a:prstGeom prst="round2SameRect">
                <a:avLst>
                  <a:gd name="adj1" fmla="val 376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7E1DEF-3D8C-2B04-A35A-5FD2710ED3DF}"/>
                  </a:ext>
                </a:extLst>
              </p:cNvPr>
              <p:cNvSpPr txBox="1"/>
              <p:nvPr/>
            </p:nvSpPr>
            <p:spPr>
              <a:xfrm>
                <a:off x="8122864" y="6180259"/>
                <a:ext cx="1887413" cy="147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76200" indent="-76200">
                  <a:buSzPct val="90000"/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통합 테스트 방안 확립</a:t>
                </a:r>
                <a:endParaRPr lang="en-US" altLang="ko-KR" sz="1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5FECF5-9F59-0DA9-3AD8-62651A92C139}"/>
                  </a:ext>
                </a:extLst>
              </p:cNvPr>
              <p:cNvSpPr txBox="1"/>
              <p:nvPr/>
            </p:nvSpPr>
            <p:spPr>
              <a:xfrm>
                <a:off x="8618979" y="5553854"/>
                <a:ext cx="977926" cy="155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90679" rtl="0" eaLnBrk="1" fontAlgn="ctr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solidFill>
                      <a:schemeClr val="bg1">
                        <a:alpha val="64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STRATEGY</a:t>
                </a:r>
                <a:r>
                  <a:rPr kumimoji="1" lang="en-US" altLang="ko-KR" sz="1050" u="none" strike="noStrike" kern="120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 04</a:t>
                </a:r>
                <a:endParaRPr kumimoji="1" lang="ko-KR" altLang="en-US" sz="105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D9E3A82-FC05-A110-5170-BB34BE76B971}"/>
                  </a:ext>
                </a:extLst>
              </p:cNvPr>
              <p:cNvGrpSpPr/>
              <p:nvPr/>
            </p:nvGrpSpPr>
            <p:grpSpPr>
              <a:xfrm>
                <a:off x="8009847" y="5750585"/>
                <a:ext cx="2196191" cy="333375"/>
                <a:chOff x="701675" y="5719763"/>
                <a:chExt cx="2196191" cy="333375"/>
              </a:xfrm>
            </p:grpSpPr>
            <p:sp>
              <p:nvSpPr>
                <p:cNvPr id="88" name="사각형: 둥근 위쪽 모서리 105">
                  <a:extLst>
                    <a:ext uri="{FF2B5EF4-FFF2-40B4-BE49-F238E27FC236}">
                      <a16:creationId xmlns:a16="http://schemas.microsoft.com/office/drawing/2014/main" id="{54F8785B-C197-8E05-6E12-000A16D0DEE3}"/>
                    </a:ext>
                  </a:extLst>
                </p:cNvPr>
                <p:cNvSpPr/>
                <p:nvPr/>
              </p:nvSpPr>
              <p:spPr>
                <a:xfrm>
                  <a:off x="701675" y="5719763"/>
                  <a:ext cx="2196191" cy="333375"/>
                </a:xfrm>
                <a:prstGeom prst="round2SameRect">
                  <a:avLst>
                    <a:gd name="adj1" fmla="val 13810"/>
                    <a:gd name="adj2" fmla="val 0"/>
                  </a:avLst>
                </a:prstGeom>
                <a:solidFill>
                  <a:srgbClr val="1C5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8FDC8D5-9DCA-EA98-327E-8482EBDE4AF8}"/>
                    </a:ext>
                  </a:extLst>
                </p:cNvPr>
                <p:cNvSpPr txBox="1"/>
                <p:nvPr/>
              </p:nvSpPr>
              <p:spPr>
                <a:xfrm>
                  <a:off x="1268871" y="5802866"/>
                  <a:ext cx="1061802" cy="191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fontAlgn="ctr" latinLnBrk="0">
                    <a:buClr>
                      <a:srgbClr val="808080"/>
                    </a:buClr>
                    <a:defRPr kumimoji="1" sz="1020" spc="0" baseline="0">
                      <a:ln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ollehche_v2" pitchFamily="18" charset="-127"/>
                    </a:defRPr>
                  </a:lvl1pPr>
                  <a:lvl2pPr marL="742950" indent="-28575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aseline="-25000"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defTabSz="990679" rtl="0" eaLnBrk="1" fontAlgn="ctr" latinLnBrk="0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1300" b="1" u="none" strike="noStrike" kern="120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</a:rPr>
                    <a:t>통합 테스트</a:t>
                  </a:r>
                </a:p>
              </p:txBody>
            </p:sp>
          </p:grp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C9BB96B9-918A-D189-DCCC-DAA6B09EBFC4}"/>
              </a:ext>
            </a:extLst>
          </p:cNvPr>
          <p:cNvGrpSpPr/>
          <p:nvPr/>
        </p:nvGrpSpPr>
        <p:grpSpPr>
          <a:xfrm>
            <a:off x="1300013" y="3485358"/>
            <a:ext cx="6390234" cy="625445"/>
            <a:chOff x="1272027" y="3557294"/>
            <a:chExt cx="6629375" cy="7518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2876AD0-0F26-728C-2E12-84FA88F6D75B}"/>
                </a:ext>
              </a:extLst>
            </p:cNvPr>
            <p:cNvGrpSpPr/>
            <p:nvPr/>
          </p:nvGrpSpPr>
          <p:grpSpPr>
            <a:xfrm>
              <a:off x="1272027" y="3667270"/>
              <a:ext cx="3185861" cy="494633"/>
              <a:chOff x="-180994" y="1857465"/>
              <a:chExt cx="4651200" cy="452070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FFF2E25-51ED-EDCF-95B4-48CA9A96EE99}"/>
                  </a:ext>
                </a:extLst>
              </p:cNvPr>
              <p:cNvSpPr/>
              <p:nvPr/>
            </p:nvSpPr>
            <p:spPr>
              <a:xfrm>
                <a:off x="-180994" y="1857465"/>
                <a:ext cx="4651200" cy="4520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3C06850-A525-2E86-BB10-0D4E98141399}"/>
                  </a:ext>
                </a:extLst>
              </p:cNvPr>
              <p:cNvSpPr txBox="1"/>
              <p:nvPr/>
            </p:nvSpPr>
            <p:spPr>
              <a:xfrm>
                <a:off x="325615" y="1981768"/>
                <a:ext cx="4053884" cy="2028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defTabSz="990679">
                  <a:defRPr/>
                </a:pPr>
                <a:r>
                  <a:rPr lang="ko-KR" altLang="en-US" sz="12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프로젝트 관리</a:t>
                </a:r>
                <a:endParaRPr lang="en-US" altLang="ko-KR" sz="12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D61CF18-30FD-647B-58B0-B8FE2D12E870}"/>
                </a:ext>
              </a:extLst>
            </p:cNvPr>
            <p:cNvGrpSpPr/>
            <p:nvPr/>
          </p:nvGrpSpPr>
          <p:grpSpPr>
            <a:xfrm>
              <a:off x="4718624" y="3667450"/>
              <a:ext cx="3182778" cy="494633"/>
              <a:chOff x="-180995" y="1857465"/>
              <a:chExt cx="4651200" cy="452070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E919294-750F-1CAA-BDE9-A5C0CB5DE1C0}"/>
                  </a:ext>
                </a:extLst>
              </p:cNvPr>
              <p:cNvSpPr/>
              <p:nvPr/>
            </p:nvSpPr>
            <p:spPr>
              <a:xfrm>
                <a:off x="-180995" y="1857465"/>
                <a:ext cx="4651200" cy="4520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B58178-061B-B2E0-AF38-BBE5C29851E0}"/>
                  </a:ext>
                </a:extLst>
              </p:cNvPr>
              <p:cNvSpPr txBox="1"/>
              <p:nvPr/>
            </p:nvSpPr>
            <p:spPr>
              <a:xfrm>
                <a:off x="325615" y="1981768"/>
                <a:ext cx="4053883" cy="2028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defTabSz="990679">
                  <a:defRPr/>
                </a:pPr>
                <a:r>
                  <a:rPr lang="ko-KR" altLang="en-US" sz="1200" dirty="0">
                    <a:ln>
                      <a:noFill/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의사소통</a:t>
                </a:r>
                <a:endParaRPr lang="en-US" altLang="ko-KR" sz="12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126" name="그림 125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34A18A87-38AD-A3CB-85C7-3D675F84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964" y="3715482"/>
              <a:ext cx="1377955" cy="380906"/>
            </a:xfrm>
            <a:prstGeom prst="rect">
              <a:avLst/>
            </a:prstGeom>
          </p:spPr>
        </p:pic>
        <p:pic>
          <p:nvPicPr>
            <p:cNvPr id="128" name="그림 127" descr="그래픽, 스크린샷, 다채로움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996BE6-0671-0196-9EEB-F343E0B6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583" y="3557294"/>
              <a:ext cx="1836380" cy="75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07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188">
            <a:extLst>
              <a:ext uri="{FF2B5EF4-FFF2-40B4-BE49-F238E27FC236}">
                <a16:creationId xmlns:a16="http://schemas.microsoft.com/office/drawing/2014/main" id="{39C2030C-A7CF-5057-C6EC-877F9CB58AC5}"/>
              </a:ext>
            </a:extLst>
          </p:cNvPr>
          <p:cNvSpPr/>
          <p:nvPr/>
        </p:nvSpPr>
        <p:spPr>
          <a:xfrm>
            <a:off x="0" y="549689"/>
            <a:ext cx="9144000" cy="992123"/>
          </a:xfrm>
          <a:prstGeom prst="rect">
            <a:avLst/>
          </a:prstGeom>
          <a:solidFill>
            <a:srgbClr val="002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89170-B341-6352-E976-FA3FC56F7CA9}"/>
              </a:ext>
            </a:extLst>
          </p:cNvPr>
          <p:cNvGrpSpPr/>
          <p:nvPr/>
        </p:nvGrpSpPr>
        <p:grpSpPr>
          <a:xfrm>
            <a:off x="241812" y="767740"/>
            <a:ext cx="9684745" cy="622354"/>
            <a:chOff x="737663" y="844132"/>
            <a:chExt cx="9684745" cy="6223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009D0-E4E6-2033-5A9C-A6C2D51FC36F}"/>
                </a:ext>
              </a:extLst>
            </p:cNvPr>
            <p:cNvSpPr txBox="1"/>
            <p:nvPr/>
          </p:nvSpPr>
          <p:spPr>
            <a:xfrm>
              <a:off x="737663" y="844132"/>
              <a:ext cx="117339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kumimoji="1" lang="en-US" altLang="ko-KR" sz="1400" b="1" dirty="0">
                  <a:solidFill>
                    <a:srgbClr val="66FFFF"/>
                  </a:solidFill>
                  <a:latin typeface="+mj-ea"/>
                  <a:ea typeface="+mj-ea"/>
                </a:rPr>
                <a:t>2. </a:t>
              </a:r>
              <a:r>
                <a:rPr kumimoji="1" lang="ko-KR" altLang="en-US" sz="1400" b="1" dirty="0">
                  <a:solidFill>
                    <a:srgbClr val="66FFFF"/>
                  </a:solidFill>
                  <a:latin typeface="+mj-ea"/>
                  <a:ea typeface="+mj-ea"/>
                </a:rPr>
                <a:t>시스템 구조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9B88BA-B7E0-EB64-BDE9-80988921E0D2}"/>
                </a:ext>
              </a:extLst>
            </p:cNvPr>
            <p:cNvSpPr txBox="1"/>
            <p:nvPr/>
          </p:nvSpPr>
          <p:spPr>
            <a:xfrm>
              <a:off x="926331" y="1112543"/>
              <a:ext cx="9496077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인공위성 정보 </a:t>
              </a:r>
              <a:r>
                <a:rPr lang="ko-KR" altLang="en-US" sz="2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rPr>
                <a:t>데이터 관리 시스템</a:t>
              </a:r>
              <a:r>
                <a:rPr lang="ko-KR" altLang="en-US" sz="2300" b="1" spc="-6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rPr>
                <a:t> 구축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A68C404-464F-CBCF-1514-6AC082FF921A}"/>
              </a:ext>
            </a:extLst>
          </p:cNvPr>
          <p:cNvGrpSpPr/>
          <p:nvPr/>
        </p:nvGrpSpPr>
        <p:grpSpPr>
          <a:xfrm>
            <a:off x="-572206" y="1759863"/>
            <a:ext cx="10288411" cy="4789056"/>
            <a:chOff x="-10546" y="2028097"/>
            <a:chExt cx="10907713" cy="507101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2BBD1-2C49-8018-8BB3-765B3A9C17A0}"/>
                </a:ext>
              </a:extLst>
            </p:cNvPr>
            <p:cNvSpPr/>
            <p:nvPr/>
          </p:nvSpPr>
          <p:spPr>
            <a:xfrm>
              <a:off x="-10546" y="6304211"/>
              <a:ext cx="10907713" cy="7948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099B546-6702-D4FE-C59F-F608E2A14E34}"/>
                </a:ext>
              </a:extLst>
            </p:cNvPr>
            <p:cNvSpPr/>
            <p:nvPr/>
          </p:nvSpPr>
          <p:spPr>
            <a:xfrm>
              <a:off x="938109" y="4304431"/>
              <a:ext cx="4313601" cy="2320105"/>
            </a:xfrm>
            <a:prstGeom prst="roundRect">
              <a:avLst>
                <a:gd name="adj" fmla="val 0"/>
              </a:avLst>
            </a:prstGeom>
            <a:solidFill>
              <a:srgbClr val="047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605E321-4B41-C123-AC0F-0D5204F0A55D}"/>
                </a:ext>
              </a:extLst>
            </p:cNvPr>
            <p:cNvSpPr/>
            <p:nvPr/>
          </p:nvSpPr>
          <p:spPr>
            <a:xfrm>
              <a:off x="807864" y="2028097"/>
              <a:ext cx="4554583" cy="4740007"/>
            </a:xfrm>
            <a:prstGeom prst="roundRect">
              <a:avLst>
                <a:gd name="adj" fmla="val 3967"/>
              </a:avLst>
            </a:prstGeom>
            <a:solidFill>
              <a:srgbClr val="002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996026B-C6CC-69B0-615F-D5C4B08A844B}"/>
                </a:ext>
              </a:extLst>
            </p:cNvPr>
            <p:cNvSpPr/>
            <p:nvPr/>
          </p:nvSpPr>
          <p:spPr>
            <a:xfrm>
              <a:off x="917808" y="2432050"/>
              <a:ext cx="4343699" cy="4192486"/>
            </a:xfrm>
            <a:prstGeom prst="roundRect">
              <a:avLst>
                <a:gd name="adj" fmla="val 20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왼쪽 대괄호 54">
              <a:extLst>
                <a:ext uri="{FF2B5EF4-FFF2-40B4-BE49-F238E27FC236}">
                  <a16:creationId xmlns:a16="http://schemas.microsoft.com/office/drawing/2014/main" id="{D81653C4-7586-1F94-6242-D1D0F5A823AA}"/>
                </a:ext>
              </a:extLst>
            </p:cNvPr>
            <p:cNvSpPr/>
            <p:nvPr/>
          </p:nvSpPr>
          <p:spPr>
            <a:xfrm rot="5400000">
              <a:off x="3040413" y="125935"/>
              <a:ext cx="136183" cy="4318800"/>
            </a:xfrm>
            <a:prstGeom prst="leftBracket">
              <a:avLst>
                <a:gd name="adj" fmla="val 1132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35A772-BFA5-CAD8-A3C0-8C779662632E}"/>
                </a:ext>
              </a:extLst>
            </p:cNvPr>
            <p:cNvSpPr txBox="1"/>
            <p:nvPr/>
          </p:nvSpPr>
          <p:spPr>
            <a:xfrm>
              <a:off x="2587857" y="2134815"/>
              <a:ext cx="1041295" cy="244422"/>
            </a:xfrm>
            <a:prstGeom prst="rect">
              <a:avLst/>
            </a:prstGeom>
            <a:solidFill>
              <a:srgbClr val="002D76"/>
            </a:solidFill>
            <a:ln>
              <a:noFill/>
            </a:ln>
            <a:effectLst/>
          </p:spPr>
          <p:txBody>
            <a:bodyPr wrap="non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500" b="1" dirty="0">
                  <a:ln>
                    <a:noFill/>
                  </a:ln>
                  <a:solidFill>
                    <a:srgbClr val="66FFFF"/>
                  </a:solidFill>
                  <a:latin typeface="+mj-ea"/>
                  <a:ea typeface="+mj-ea"/>
                </a:rPr>
                <a:t>정보</a:t>
              </a:r>
              <a:r>
                <a:rPr lang="ko-KR" altLang="en-US" sz="1500" b="1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5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rPr>
                <a:t>수집</a:t>
              </a: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EC0749-C612-B1A9-4C74-5B94BC312856}"/>
                </a:ext>
              </a:extLst>
            </p:cNvPr>
            <p:cNvGrpSpPr/>
            <p:nvPr/>
          </p:nvGrpSpPr>
          <p:grpSpPr>
            <a:xfrm>
              <a:off x="1044240" y="2546976"/>
              <a:ext cx="1160839" cy="1160839"/>
              <a:chOff x="1923674" y="2312264"/>
              <a:chExt cx="792868" cy="792868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FFD4B2E-8396-803B-0B7D-B9130E362A8E}"/>
                  </a:ext>
                </a:extLst>
              </p:cNvPr>
              <p:cNvGrpSpPr/>
              <p:nvPr/>
            </p:nvGrpSpPr>
            <p:grpSpPr>
              <a:xfrm>
                <a:off x="1923674" y="2312264"/>
                <a:ext cx="792868" cy="792868"/>
                <a:chOff x="702827" y="4849730"/>
                <a:chExt cx="1866900" cy="18669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ACF77CC-A25E-A4FB-EBDC-CD43704D3DDA}"/>
                    </a:ext>
                  </a:extLst>
                </p:cNvPr>
                <p:cNvSpPr/>
                <p:nvPr/>
              </p:nvSpPr>
              <p:spPr>
                <a:xfrm>
                  <a:off x="702827" y="4849730"/>
                  <a:ext cx="1866900" cy="1866900"/>
                </a:xfrm>
                <a:prstGeom prst="ellipse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D0FA0E8-0283-7BDC-A43A-CB7B0AF8D48F}"/>
                    </a:ext>
                  </a:extLst>
                </p:cNvPr>
                <p:cNvSpPr/>
                <p:nvPr/>
              </p:nvSpPr>
              <p:spPr>
                <a:xfrm>
                  <a:off x="830125" y="4977028"/>
                  <a:ext cx="1612304" cy="1612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C5CC6"/>
                    </a:gs>
                    <a:gs pos="100000">
                      <a:srgbClr val="0F3167"/>
                    </a:gs>
                  </a:gsLst>
                  <a:lin ang="27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3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933877-0D52-5641-67AA-B04A1F1C4A3F}"/>
                  </a:ext>
                </a:extLst>
              </p:cNvPr>
              <p:cNvSpPr txBox="1"/>
              <p:nvPr/>
            </p:nvSpPr>
            <p:spPr>
              <a:xfrm>
                <a:off x="2179133" y="2513383"/>
                <a:ext cx="297252" cy="4006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NAPA</a:t>
                </a:r>
              </a:p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API</a:t>
                </a:r>
              </a:p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연계</a:t>
                </a:r>
              </a:p>
            </p:txBody>
          </p:sp>
        </p:grpSp>
        <p:sp>
          <p:nvSpPr>
            <p:cNvPr id="62" name="사각형: 둥근 모서리 6">
              <a:extLst>
                <a:ext uri="{FF2B5EF4-FFF2-40B4-BE49-F238E27FC236}">
                  <a16:creationId xmlns:a16="http://schemas.microsoft.com/office/drawing/2014/main" id="{56FBA72F-ECBB-EE85-5C18-99F6396D7FFF}"/>
                </a:ext>
              </a:extLst>
            </p:cNvPr>
            <p:cNvSpPr/>
            <p:nvPr/>
          </p:nvSpPr>
          <p:spPr>
            <a:xfrm>
              <a:off x="5510839" y="2028097"/>
              <a:ext cx="4554583" cy="4740006"/>
            </a:xfrm>
            <a:prstGeom prst="roundRect">
              <a:avLst>
                <a:gd name="adj" fmla="val 3967"/>
              </a:avLst>
            </a:prstGeom>
            <a:solidFill>
              <a:srgbClr val="002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0C1B74A0-BF2F-95DC-694F-10782434D284}"/>
                </a:ext>
              </a:extLst>
            </p:cNvPr>
            <p:cNvSpPr/>
            <p:nvPr/>
          </p:nvSpPr>
          <p:spPr>
            <a:xfrm>
              <a:off x="5588165" y="2432050"/>
              <a:ext cx="4361582" cy="4192486"/>
            </a:xfrm>
            <a:prstGeom prst="roundRect">
              <a:avLst>
                <a:gd name="adj" fmla="val 20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왼쪽 대괄호 11">
              <a:extLst>
                <a:ext uri="{FF2B5EF4-FFF2-40B4-BE49-F238E27FC236}">
                  <a16:creationId xmlns:a16="http://schemas.microsoft.com/office/drawing/2014/main" id="{1F079851-BA48-CF30-C98A-3B25EC206F60}"/>
                </a:ext>
              </a:extLst>
            </p:cNvPr>
            <p:cNvSpPr/>
            <p:nvPr/>
          </p:nvSpPr>
          <p:spPr>
            <a:xfrm rot="5400000">
              <a:off x="7700865" y="125936"/>
              <a:ext cx="136183" cy="4318800"/>
            </a:xfrm>
            <a:prstGeom prst="leftBracket">
              <a:avLst>
                <a:gd name="adj" fmla="val 1132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07AB44-D084-4739-A613-89EFE08470F8}"/>
                </a:ext>
              </a:extLst>
            </p:cNvPr>
            <p:cNvSpPr txBox="1"/>
            <p:nvPr/>
          </p:nvSpPr>
          <p:spPr>
            <a:xfrm>
              <a:off x="7146338" y="2134815"/>
              <a:ext cx="1245235" cy="244422"/>
            </a:xfrm>
            <a:prstGeom prst="rect">
              <a:avLst/>
            </a:prstGeom>
            <a:solidFill>
              <a:srgbClr val="002D76"/>
            </a:solidFill>
            <a:ln>
              <a:noFill/>
            </a:ln>
            <a:effectLst/>
          </p:spPr>
          <p:txBody>
            <a:bodyPr wrap="none" lIns="72000" tIns="0" rIns="72000" bIns="0" anchor="ctr">
              <a:spAutoFit/>
            </a:bodyPr>
            <a:lstStyle>
              <a:defPPr>
                <a:defRPr lang="ko-KR"/>
              </a:defPPr>
              <a:lvl1pPr algn="ctr" fontAlgn="ctr" latinLnBrk="0">
                <a:buClr>
                  <a:srgbClr val="808080"/>
                </a:buClr>
                <a:defRPr kumimoji="1" sz="1020" spc="0" baseline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ollehche_v2" pitchFamily="18" charset="-127"/>
                </a:defRPr>
              </a:lvl1pPr>
              <a:lvl2pPr marL="742950" indent="-28575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000" baseline="-25000"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aseline="-25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defTabSz="990679">
                <a:defRPr/>
              </a:pPr>
              <a:r>
                <a:rPr lang="ko-KR" altLang="en-US" sz="1500" b="1" dirty="0">
                  <a:ln>
                    <a:noFill/>
                  </a:ln>
                  <a:solidFill>
                    <a:srgbClr val="66FFFF"/>
                  </a:solidFill>
                  <a:latin typeface="+mj-ea"/>
                  <a:ea typeface="+mj-ea"/>
                </a:rPr>
                <a:t>데이터</a:t>
              </a:r>
              <a:r>
                <a:rPr lang="ko-KR" altLang="en-US" sz="1500" b="1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500" dirty="0">
                  <a:ln>
                    <a:noFill/>
                  </a:ln>
                  <a:solidFill>
                    <a:prstClr val="white"/>
                  </a:solidFill>
                  <a:latin typeface="+mj-ea"/>
                  <a:ea typeface="+mj-ea"/>
                </a:rPr>
                <a:t>관리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4C5CDFE-64CA-8676-9E03-E7E048A973C6}"/>
                </a:ext>
              </a:extLst>
            </p:cNvPr>
            <p:cNvGrpSpPr/>
            <p:nvPr/>
          </p:nvGrpSpPr>
          <p:grpSpPr>
            <a:xfrm>
              <a:off x="2284233" y="2546976"/>
              <a:ext cx="1160840" cy="1160839"/>
              <a:chOff x="1923674" y="2312264"/>
              <a:chExt cx="792868" cy="79286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9D9D789-70C3-AF0F-FA3A-651D7D396F67}"/>
                  </a:ext>
                </a:extLst>
              </p:cNvPr>
              <p:cNvGrpSpPr/>
              <p:nvPr/>
            </p:nvGrpSpPr>
            <p:grpSpPr>
              <a:xfrm>
                <a:off x="1923674" y="2312264"/>
                <a:ext cx="792868" cy="792868"/>
                <a:chOff x="702827" y="4849730"/>
                <a:chExt cx="1866900" cy="1866900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E8FE8746-E8E8-A72D-25AE-A53AA3B9AE91}"/>
                    </a:ext>
                  </a:extLst>
                </p:cNvPr>
                <p:cNvSpPr/>
                <p:nvPr/>
              </p:nvSpPr>
              <p:spPr>
                <a:xfrm>
                  <a:off x="702827" y="4849730"/>
                  <a:ext cx="1866900" cy="1866900"/>
                </a:xfrm>
                <a:prstGeom prst="ellipse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E926B405-296E-D42E-DE81-2D8E16C488DE}"/>
                    </a:ext>
                  </a:extLst>
                </p:cNvPr>
                <p:cNvSpPr/>
                <p:nvPr/>
              </p:nvSpPr>
              <p:spPr>
                <a:xfrm>
                  <a:off x="830125" y="4977028"/>
                  <a:ext cx="1612304" cy="1612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C5CC6"/>
                    </a:gs>
                    <a:gs pos="100000">
                      <a:srgbClr val="0F3167"/>
                    </a:gs>
                  </a:gsLst>
                  <a:lin ang="27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3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C2CF000-2A97-52F1-82C7-3619E09CAD2E}"/>
                  </a:ext>
                </a:extLst>
              </p:cNvPr>
              <p:cNvSpPr txBox="1"/>
              <p:nvPr/>
            </p:nvSpPr>
            <p:spPr>
              <a:xfrm>
                <a:off x="2138794" y="2570229"/>
                <a:ext cx="362627" cy="267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데이터 </a:t>
                </a:r>
                <a:endParaRPr lang="en-US" altLang="ko-KR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정제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DAD97A0-7D1B-C59E-AF03-39ED3E885664}"/>
                </a:ext>
              </a:extLst>
            </p:cNvPr>
            <p:cNvGrpSpPr/>
            <p:nvPr/>
          </p:nvGrpSpPr>
          <p:grpSpPr>
            <a:xfrm>
              <a:off x="3930101" y="2546976"/>
              <a:ext cx="1160839" cy="1160839"/>
              <a:chOff x="1923674" y="2312264"/>
              <a:chExt cx="792868" cy="792868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DFD673B-0A61-4425-9B15-0DD3BD3B32C9}"/>
                  </a:ext>
                </a:extLst>
              </p:cNvPr>
              <p:cNvGrpSpPr/>
              <p:nvPr/>
            </p:nvGrpSpPr>
            <p:grpSpPr>
              <a:xfrm>
                <a:off x="1923674" y="2312264"/>
                <a:ext cx="792868" cy="792868"/>
                <a:chOff x="702827" y="4849730"/>
                <a:chExt cx="1866900" cy="1866900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FD8227BF-6D9A-07DF-F88E-BA4EF9E2AFDF}"/>
                    </a:ext>
                  </a:extLst>
                </p:cNvPr>
                <p:cNvSpPr/>
                <p:nvPr/>
              </p:nvSpPr>
              <p:spPr>
                <a:xfrm>
                  <a:off x="702827" y="4849730"/>
                  <a:ext cx="1866900" cy="1866900"/>
                </a:xfrm>
                <a:prstGeom prst="ellipse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31FE4692-7CB9-25F2-90DC-139F4932992C}"/>
                    </a:ext>
                  </a:extLst>
                </p:cNvPr>
                <p:cNvSpPr/>
                <p:nvPr/>
              </p:nvSpPr>
              <p:spPr>
                <a:xfrm>
                  <a:off x="830125" y="4977028"/>
                  <a:ext cx="1612304" cy="1612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C5CC6"/>
                    </a:gs>
                    <a:gs pos="100000">
                      <a:srgbClr val="0F3167"/>
                    </a:gs>
                  </a:gsLst>
                  <a:lin ang="27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3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7D5CE2-38FD-EC40-05B0-94E75B433483}"/>
                  </a:ext>
                </a:extLst>
              </p:cNvPr>
              <p:cNvSpPr txBox="1"/>
              <p:nvPr/>
            </p:nvSpPr>
            <p:spPr>
              <a:xfrm>
                <a:off x="2149141" y="2580160"/>
                <a:ext cx="362627" cy="267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fontAlgn="ctr" latinLnBrk="0">
                  <a:buClr>
                    <a:srgbClr val="808080"/>
                  </a:buClr>
                  <a:defRPr kumimoji="1" sz="1020" spc="0" baseline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ollehche_v2" pitchFamily="18" charset="-127"/>
                  </a:defRPr>
                </a:lvl1pPr>
                <a:lvl2pPr marL="742950" indent="-28575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aseline="-25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FFFDBB"/>
                    </a:solidFill>
                    <a:latin typeface="+mj-ea"/>
                    <a:ea typeface="+mj-ea"/>
                  </a:rPr>
                  <a:t>데이터 </a:t>
                </a:r>
                <a:endParaRPr lang="en-US" altLang="ko-KR" sz="1200" b="1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FDBB"/>
                  </a:solidFill>
                  <a:latin typeface="+mj-ea"/>
                  <a:ea typeface="+mj-ea"/>
                </a:endParaRPr>
              </a:p>
              <a:p>
                <a:pPr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b="1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FFFDBB"/>
                    </a:solidFill>
                    <a:latin typeface="+mj-ea"/>
                    <a:ea typeface="+mj-ea"/>
                  </a:rPr>
                  <a:t>저장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C96ECAE-698F-E38B-229C-0B1A99D21B3B}"/>
                </a:ext>
              </a:extLst>
            </p:cNvPr>
            <p:cNvGrpSpPr/>
            <p:nvPr/>
          </p:nvGrpSpPr>
          <p:grpSpPr>
            <a:xfrm>
              <a:off x="3542087" y="2924196"/>
              <a:ext cx="287496" cy="329100"/>
              <a:chOff x="103172" y="3422275"/>
              <a:chExt cx="287496" cy="329100"/>
            </a:xfrm>
          </p:grpSpPr>
          <p:sp>
            <p:nvSpPr>
              <p:cNvPr id="77" name="모서리가 둥근 직사각형 156">
                <a:extLst>
                  <a:ext uri="{FF2B5EF4-FFF2-40B4-BE49-F238E27FC236}">
                    <a16:creationId xmlns:a16="http://schemas.microsoft.com/office/drawing/2014/main" id="{A94A11B0-F381-251B-31FD-25AF600A71D3}"/>
                  </a:ext>
                </a:extLst>
              </p:cNvPr>
              <p:cNvSpPr/>
              <p:nvPr/>
            </p:nvSpPr>
            <p:spPr bwMode="auto">
              <a:xfrm rot="-2700000">
                <a:off x="203360" y="3422275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1"/>
                <a:endParaRPr lang="ko-KR" altLang="en-US" dirty="0">
                  <a:latin typeface="+mj-ea"/>
                  <a:ea typeface="+mj-ea"/>
                  <a:sym typeface="Monotype Sorts"/>
                </a:endParaRPr>
              </a:p>
            </p:txBody>
          </p:sp>
          <p:sp>
            <p:nvSpPr>
              <p:cNvPr id="78" name="모서리가 둥근 직사각형 157">
                <a:extLst>
                  <a:ext uri="{FF2B5EF4-FFF2-40B4-BE49-F238E27FC236}">
                    <a16:creationId xmlns:a16="http://schemas.microsoft.com/office/drawing/2014/main" id="{4B6A4048-8D21-84AE-F238-6D4E56B4FF34}"/>
                  </a:ext>
                </a:extLst>
              </p:cNvPr>
              <p:cNvSpPr/>
              <p:nvPr/>
            </p:nvSpPr>
            <p:spPr bwMode="auto">
              <a:xfrm rot="2700000">
                <a:off x="203359" y="3564066"/>
                <a:ext cx="87122" cy="287496"/>
              </a:xfrm>
              <a:prstGeom prst="roundRect">
                <a:avLst>
                  <a:gd name="adj" fmla="val 50000"/>
                </a:avLst>
              </a:prstGeom>
              <a:solidFill>
                <a:srgbClr val="285294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5C9ACFE-E8D0-5304-1AC1-B23C73E3DAC6}"/>
                </a:ext>
              </a:extLst>
            </p:cNvPr>
            <p:cNvGrpSpPr/>
            <p:nvPr/>
          </p:nvGrpSpPr>
          <p:grpSpPr>
            <a:xfrm>
              <a:off x="3992969" y="5272899"/>
              <a:ext cx="720000" cy="942872"/>
              <a:chOff x="4062738" y="5512433"/>
              <a:chExt cx="720000" cy="942872"/>
            </a:xfrm>
          </p:grpSpPr>
          <p:pic>
            <p:nvPicPr>
              <p:cNvPr id="80" name="Picture 2" descr="Database | Bruker">
                <a:extLst>
                  <a:ext uri="{FF2B5EF4-FFF2-40B4-BE49-F238E27FC236}">
                    <a16:creationId xmlns:a16="http://schemas.microsoft.com/office/drawing/2014/main" id="{76A7E873-2B5E-34D4-FC09-968581EAF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531" y="5512433"/>
                <a:ext cx="650415" cy="650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사각형: 둥근 모서리 18">
                <a:extLst>
                  <a:ext uri="{FF2B5EF4-FFF2-40B4-BE49-F238E27FC236}">
                    <a16:creationId xmlns:a16="http://schemas.microsoft.com/office/drawing/2014/main" id="{96DE7526-6214-10E4-70CA-CF1CC431E215}"/>
                  </a:ext>
                </a:extLst>
              </p:cNvPr>
              <p:cNvSpPr/>
              <p:nvPr/>
            </p:nvSpPr>
            <p:spPr>
              <a:xfrm>
                <a:off x="4062738" y="6241471"/>
                <a:ext cx="7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DB</a:t>
                </a:r>
                <a:endPara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80011FC-4F52-E121-BB76-A033EB837527}"/>
                </a:ext>
              </a:extLst>
            </p:cNvPr>
            <p:cNvGrpSpPr/>
            <p:nvPr/>
          </p:nvGrpSpPr>
          <p:grpSpPr>
            <a:xfrm>
              <a:off x="3553387" y="4018775"/>
              <a:ext cx="1620000" cy="1092957"/>
              <a:chOff x="3553387" y="4018775"/>
              <a:chExt cx="1620000" cy="1092957"/>
            </a:xfrm>
          </p:grpSpPr>
          <p:sp>
            <p:nvSpPr>
              <p:cNvPr id="83" name="모서리가 둥근 직사각형 24">
                <a:extLst>
                  <a:ext uri="{FF2B5EF4-FFF2-40B4-BE49-F238E27FC236}">
                    <a16:creationId xmlns:a16="http://schemas.microsoft.com/office/drawing/2014/main" id="{78192B6A-8853-06EB-49C7-073E0E939D96}"/>
                  </a:ext>
                </a:extLst>
              </p:cNvPr>
              <p:cNvSpPr/>
              <p:nvPr/>
            </p:nvSpPr>
            <p:spPr>
              <a:xfrm>
                <a:off x="3596265" y="4018775"/>
                <a:ext cx="1513408" cy="793079"/>
              </a:xfrm>
              <a:prstGeom prst="roundRect">
                <a:avLst/>
              </a:prstGeom>
              <a:solidFill>
                <a:srgbClr val="E6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+mj-ea"/>
                  <a:ea typeface="+mj-ea"/>
                </a:endParaRPr>
              </a:p>
            </p:txBody>
          </p:sp>
          <p:sp>
            <p:nvSpPr>
              <p:cNvPr id="84" name="사각형: 둥근 모서리 18">
                <a:extLst>
                  <a:ext uri="{FF2B5EF4-FFF2-40B4-BE49-F238E27FC236}">
                    <a16:creationId xmlns:a16="http://schemas.microsoft.com/office/drawing/2014/main" id="{2C7A2B38-7139-3271-8589-91DE70B0A8B7}"/>
                  </a:ext>
                </a:extLst>
              </p:cNvPr>
              <p:cNvSpPr/>
              <p:nvPr/>
            </p:nvSpPr>
            <p:spPr>
              <a:xfrm>
                <a:off x="3553387" y="4897898"/>
                <a:ext cx="16200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데이터 수집 프로그램</a:t>
                </a:r>
              </a:p>
            </p:txBody>
          </p:sp>
          <p:pic>
            <p:nvPicPr>
              <p:cNvPr id="85" name="Picture 2" descr="Node.js 노드 개념 이해하기 자바스크립트 JavaScript 런타임 이벤트">
                <a:extLst>
                  <a:ext uri="{FF2B5EF4-FFF2-40B4-BE49-F238E27FC236}">
                    <a16:creationId xmlns:a16="http://schemas.microsoft.com/office/drawing/2014/main" id="{AAE12791-831E-B6C9-519E-8DCB56C92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00" y="4101130"/>
                <a:ext cx="1256738" cy="62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1A6BCF-1164-666B-2105-EA2958B2A152}"/>
                </a:ext>
              </a:extLst>
            </p:cNvPr>
            <p:cNvGrpSpPr/>
            <p:nvPr/>
          </p:nvGrpSpPr>
          <p:grpSpPr>
            <a:xfrm>
              <a:off x="1111078" y="4175819"/>
              <a:ext cx="2119885" cy="2120685"/>
              <a:chOff x="1111078" y="4175819"/>
              <a:chExt cx="2119885" cy="2120685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27EE65FE-EB5E-C05E-F69B-F62D7D96FCD1}"/>
                  </a:ext>
                </a:extLst>
              </p:cNvPr>
              <p:cNvSpPr/>
              <p:nvPr/>
            </p:nvSpPr>
            <p:spPr>
              <a:xfrm>
                <a:off x="1267842" y="6082670"/>
                <a:ext cx="1857600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05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NASA API</a:t>
                </a:r>
                <a:endPara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8" name="그림 87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60C72295-F912-8253-2745-EDA2177C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078" y="4175819"/>
                <a:ext cx="2119885" cy="173698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7FDC5EC-E90A-7007-80D6-C30CE70EE64F}"/>
                </a:ext>
              </a:extLst>
            </p:cNvPr>
            <p:cNvGrpSpPr/>
            <p:nvPr/>
          </p:nvGrpSpPr>
          <p:grpSpPr>
            <a:xfrm>
              <a:off x="6753727" y="2564358"/>
              <a:ext cx="1883672" cy="2401359"/>
              <a:chOff x="6753727" y="2564358"/>
              <a:chExt cx="1883672" cy="2401359"/>
            </a:xfrm>
          </p:grpSpPr>
          <p:sp>
            <p:nvSpPr>
              <p:cNvPr id="90" name="사각형: 둥근 모서리 25">
                <a:extLst>
                  <a:ext uri="{FF2B5EF4-FFF2-40B4-BE49-F238E27FC236}">
                    <a16:creationId xmlns:a16="http://schemas.microsoft.com/office/drawing/2014/main" id="{DE42C33B-C512-9A85-22F0-B1148B0AE0D7}"/>
                  </a:ext>
                </a:extLst>
              </p:cNvPr>
              <p:cNvSpPr/>
              <p:nvPr/>
            </p:nvSpPr>
            <p:spPr>
              <a:xfrm>
                <a:off x="6753727" y="2564358"/>
                <a:ext cx="1883672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10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대시보드</a:t>
                </a:r>
              </a:p>
            </p:txBody>
          </p:sp>
          <p:sp>
            <p:nvSpPr>
              <p:cNvPr id="92" name="사각형: 둥근 모서리 25">
                <a:extLst>
                  <a:ext uri="{FF2B5EF4-FFF2-40B4-BE49-F238E27FC236}">
                    <a16:creationId xmlns:a16="http://schemas.microsoft.com/office/drawing/2014/main" id="{8A12605D-A2FA-149B-4838-EDCF6AF7852E}"/>
                  </a:ext>
                </a:extLst>
              </p:cNvPr>
              <p:cNvSpPr/>
              <p:nvPr/>
            </p:nvSpPr>
            <p:spPr>
              <a:xfrm>
                <a:off x="6753727" y="4751883"/>
                <a:ext cx="1883672" cy="213834"/>
              </a:xfrm>
              <a:prstGeom prst="roundRect">
                <a:avLst>
                  <a:gd name="adj" fmla="val 50000"/>
                </a:avLst>
              </a:prstGeom>
              <a:solidFill>
                <a:srgbClr val="6597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0" rtlCol="0" anchor="ctr"/>
              <a:lstStyle/>
              <a:p>
                <a:pPr algn="ctr"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10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데이터</a:t>
                </a:r>
                <a:r>
                  <a:rPr lang="en-US" altLang="ko-KR" sz="110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100" spc="-3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</a:rPr>
                  <a:t>관리</a:t>
                </a:r>
              </a:p>
            </p:txBody>
          </p:sp>
        </p:grpSp>
      </p:grpSp>
      <p:pic>
        <p:nvPicPr>
          <p:cNvPr id="97" name="그림 96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5D7269A9-6A11-1973-E0AA-27702F292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5" y="2569565"/>
            <a:ext cx="2303718" cy="1623750"/>
          </a:xfrm>
          <a:prstGeom prst="rect">
            <a:avLst/>
          </a:prstGeom>
          <a:ln>
            <a:noFill/>
          </a:ln>
          <a:effectLst>
            <a:outerShdw blurRad="292100" dist="139700" dir="2700000" sx="91000" sy="91000" algn="tl" rotWithShape="0">
              <a:srgbClr val="333333">
                <a:alpha val="83000"/>
              </a:srgbClr>
            </a:outerShdw>
          </a:effectLst>
        </p:spPr>
      </p:pic>
      <p:pic>
        <p:nvPicPr>
          <p:cNvPr id="99" name="그림 9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569A217-E53E-4569-CD69-F59C5CE78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44" y="4681003"/>
            <a:ext cx="1664260" cy="1195511"/>
          </a:xfrm>
          <a:prstGeom prst="rect">
            <a:avLst/>
          </a:prstGeom>
        </p:spPr>
      </p:pic>
      <p:pic>
        <p:nvPicPr>
          <p:cNvPr id="101" name="그림 10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0FA5C12-F55E-A096-EED6-E4CB7B86E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10" y="4689234"/>
            <a:ext cx="1776724" cy="11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8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S_COMPARE_SHAPE_ID" val="80478eaf-578e-4461-8ae4-0b738d19a92e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359</TotalTime>
  <Words>857</Words>
  <Application>Microsoft Office PowerPoint</Application>
  <PresentationFormat>화면 슬라이드 쇼(4:3)</PresentationFormat>
  <Paragraphs>247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Wingdings</vt:lpstr>
      <vt:lpstr>Calibri Light</vt:lpstr>
      <vt:lpstr>Calibri</vt:lpstr>
      <vt:lpstr>나눔스퀘어</vt:lpstr>
      <vt:lpstr>맑은 고딕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Hanbyeol</dc:creator>
  <cp:lastModifiedBy>이 은학</cp:lastModifiedBy>
  <cp:revision>30</cp:revision>
  <dcterms:created xsi:type="dcterms:W3CDTF">2023-08-23T06:33:53Z</dcterms:created>
  <dcterms:modified xsi:type="dcterms:W3CDTF">2023-08-23T13:17:49Z</dcterms:modified>
</cp:coreProperties>
</file>